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58" r:id="rId5"/>
    <p:sldId id="263" r:id="rId6"/>
    <p:sldId id="264" r:id="rId7"/>
    <p:sldId id="265" r:id="rId8"/>
    <p:sldId id="261" r:id="rId9"/>
    <p:sldId id="278" r:id="rId10"/>
    <p:sldId id="267" r:id="rId11"/>
    <p:sldId id="291" r:id="rId12"/>
    <p:sldId id="266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2" r:id="rId21"/>
    <p:sldId id="273" r:id="rId22"/>
    <p:sldId id="279" r:id="rId23"/>
    <p:sldId id="280" r:id="rId24"/>
    <p:sldId id="283" r:id="rId25"/>
    <p:sldId id="284" r:id="rId26"/>
    <p:sldId id="281" r:id="rId27"/>
    <p:sldId id="282" r:id="rId28"/>
    <p:sldId id="285" r:id="rId29"/>
    <p:sldId id="288" r:id="rId30"/>
    <p:sldId id="287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Population</a:t>
            </a:r>
            <a:r>
              <a:rPr lang="en-US" baseline="0"/>
              <a:t> in 2000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Sheet1!$A$1:$A$6</c:f>
              <c:strCache>
                <c:ptCount val="6"/>
                <c:pt idx="0">
                  <c:v>Imperial</c:v>
                </c:pt>
                <c:pt idx="1">
                  <c:v>LA</c:v>
                </c:pt>
                <c:pt idx="2">
                  <c:v>Orange</c:v>
                </c:pt>
                <c:pt idx="3">
                  <c:v>River Side</c:v>
                </c:pt>
                <c:pt idx="4">
                  <c:v>San Bernardino</c:v>
                </c:pt>
                <c:pt idx="5">
                  <c:v>Ventura</c:v>
                </c:pt>
              </c:strCache>
            </c:strRef>
          </c:cat>
          <c:val>
            <c:numRef>
              <c:f>Sheet1!$B$1:$B$6</c:f>
              <c:numCache>
                <c:formatCode>General</c:formatCode>
                <c:ptCount val="6"/>
                <c:pt idx="0">
                  <c:v>60162.94029274174</c:v>
                </c:pt>
                <c:pt idx="1">
                  <c:v>6759414.5115545494</c:v>
                </c:pt>
                <c:pt idx="2">
                  <c:v>2288581.0649213307</c:v>
                </c:pt>
                <c:pt idx="3">
                  <c:v>1022413.8495725425</c:v>
                </c:pt>
                <c:pt idx="4">
                  <c:v>1148256.6658800265</c:v>
                </c:pt>
                <c:pt idx="5">
                  <c:v>593872.96760581015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87791421813E-2"/>
          <c:y val="0.86603916273915216"/>
          <c:w val="0.90930271682373831"/>
          <c:h val="0.109511798906980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Jobs in 2000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Sheet2!$A$1:$A$6</c:f>
              <c:strCache>
                <c:ptCount val="6"/>
                <c:pt idx="0">
                  <c:v>Imperial</c:v>
                </c:pt>
                <c:pt idx="1">
                  <c:v>LA</c:v>
                </c:pt>
                <c:pt idx="2">
                  <c:v>Orange</c:v>
                </c:pt>
                <c:pt idx="3">
                  <c:v>River Side</c:v>
                </c:pt>
                <c:pt idx="4">
                  <c:v>San Bernardino</c:v>
                </c:pt>
                <c:pt idx="5">
                  <c:v>Ventura</c:v>
                </c:pt>
              </c:strCache>
            </c:strRef>
          </c:cat>
          <c:val>
            <c:numRef>
              <c:f>Sheet2!$B$1:$B$6</c:f>
              <c:numCache>
                <c:formatCode>General</c:formatCode>
                <c:ptCount val="6"/>
                <c:pt idx="0">
                  <c:v>25927.99988932913</c:v>
                </c:pt>
                <c:pt idx="1">
                  <c:v>3921708.0006329054</c:v>
                </c:pt>
                <c:pt idx="2">
                  <c:v>1302009.0032242795</c:v>
                </c:pt>
                <c:pt idx="3">
                  <c:v>484859.99810602429</c:v>
                </c:pt>
                <c:pt idx="4">
                  <c:v>555204.99932845403</c:v>
                </c:pt>
                <c:pt idx="5">
                  <c:v>290576.99881901039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44735565204E-2"/>
          <c:y val="0.85539122426067726"/>
          <c:w val="0.91052770903496139"/>
          <c:h val="0.118995502551243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Floor Space in 2000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Sheet3!$A$1:$A$6</c:f>
              <c:strCache>
                <c:ptCount val="6"/>
                <c:pt idx="0">
                  <c:v>Imperial</c:v>
                </c:pt>
                <c:pt idx="1">
                  <c:v>LA</c:v>
                </c:pt>
                <c:pt idx="2">
                  <c:v>Orange</c:v>
                </c:pt>
                <c:pt idx="3">
                  <c:v>River Side</c:v>
                </c:pt>
                <c:pt idx="4">
                  <c:v>San Bernardino</c:v>
                </c:pt>
                <c:pt idx="5">
                  <c:v>Ventura</c:v>
                </c:pt>
              </c:strCache>
            </c:strRef>
          </c:cat>
          <c:val>
            <c:numRef>
              <c:f>Sheet3!$B$1:$B$6</c:f>
              <c:numCache>
                <c:formatCode>General</c:formatCode>
                <c:ptCount val="6"/>
                <c:pt idx="0">
                  <c:v>110525415.77375226</c:v>
                </c:pt>
                <c:pt idx="1">
                  <c:v>8067887844.6575813</c:v>
                </c:pt>
                <c:pt idx="2">
                  <c:v>2544358585.0424051</c:v>
                </c:pt>
                <c:pt idx="3">
                  <c:v>1775066372.6219842</c:v>
                </c:pt>
                <c:pt idx="4">
                  <c:v>1683004988.4998713</c:v>
                </c:pt>
                <c:pt idx="5">
                  <c:v>679288867.28120375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75505817126E-2"/>
          <c:y val="0.85785262684885522"/>
          <c:w val="0.91244284894780325"/>
          <c:h val="0.11697006642910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Vacant</a:t>
            </a:r>
            <a:r>
              <a:rPr lang="en-US" baseline="0"/>
              <a:t> Land in 2000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Sheet3!$B$23:$B$28</c:f>
              <c:strCache>
                <c:ptCount val="6"/>
                <c:pt idx="0">
                  <c:v>Imperial</c:v>
                </c:pt>
                <c:pt idx="1">
                  <c:v>LA</c:v>
                </c:pt>
                <c:pt idx="2">
                  <c:v>Orange</c:v>
                </c:pt>
                <c:pt idx="3">
                  <c:v>River Side</c:v>
                </c:pt>
                <c:pt idx="4">
                  <c:v>San Bernardino</c:v>
                </c:pt>
                <c:pt idx="5">
                  <c:v>Ventura</c:v>
                </c:pt>
              </c:strCache>
            </c:strRef>
          </c:cat>
          <c:val>
            <c:numRef>
              <c:f>Sheet3!$C$23:$C$28</c:f>
              <c:numCache>
                <c:formatCode>General</c:formatCode>
                <c:ptCount val="6"/>
                <c:pt idx="0">
                  <c:v>17874037993</c:v>
                </c:pt>
                <c:pt idx="1">
                  <c:v>4939213646.5676003</c:v>
                </c:pt>
                <c:pt idx="2">
                  <c:v>314920459.31640005</c:v>
                </c:pt>
                <c:pt idx="3">
                  <c:v>3568255363.0619988</c:v>
                </c:pt>
                <c:pt idx="4">
                  <c:v>4233870783.4024</c:v>
                </c:pt>
                <c:pt idx="5">
                  <c:v>213534702.67200002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75876103431E-2"/>
          <c:y val="0.84258453475423178"/>
          <c:w val="0.91927237851856469"/>
          <c:h val="0.131802183448240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ULT vs CPT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proptaxcounty!$P$4</c:f>
              <c:strCache>
                <c:ptCount val="1"/>
                <c:pt idx="0">
                  <c:v>CPT (Data)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proptaxcounty!$Q$3:$V$3</c:f>
              <c:strCache>
                <c:ptCount val="6"/>
                <c:pt idx="0">
                  <c:v>Imperial</c:v>
                </c:pt>
                <c:pt idx="1">
                  <c:v>LA</c:v>
                </c:pt>
                <c:pt idx="2">
                  <c:v>Orange</c:v>
                </c:pt>
                <c:pt idx="3">
                  <c:v>River Side</c:v>
                </c:pt>
                <c:pt idx="4">
                  <c:v>San Bernardino</c:v>
                </c:pt>
                <c:pt idx="5">
                  <c:v>Ventura</c:v>
                </c:pt>
              </c:strCache>
            </c:strRef>
          </c:cat>
          <c:val>
            <c:numRef>
              <c:f>proptaxcounty!$Q$4:$V$4</c:f>
              <c:numCache>
                <c:formatCode>0.000%</c:formatCode>
                <c:ptCount val="6"/>
                <c:pt idx="0">
                  <c:v>8.1014150943396219E-3</c:v>
                </c:pt>
                <c:pt idx="1">
                  <c:v>6.5461007735730711E-3</c:v>
                </c:pt>
                <c:pt idx="2">
                  <c:v>6.1189358372456962E-3</c:v>
                </c:pt>
                <c:pt idx="3">
                  <c:v>9.3593804998240056E-3</c:v>
                </c:pt>
                <c:pt idx="4">
                  <c:v>7.3491379310344825E-3</c:v>
                </c:pt>
                <c:pt idx="5">
                  <c:v>6.71254119015313E-3</c:v>
                </c:pt>
              </c:numCache>
            </c:numRef>
          </c:val>
        </c:ser>
        <c:ser>
          <c:idx val="1"/>
          <c:order val="1"/>
          <c:tx>
            <c:strRef>
              <c:f>proptaxcounty!$P$5</c:f>
              <c:strCache>
                <c:ptCount val="1"/>
                <c:pt idx="0">
                  <c:v>ULT (RELU-only)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proptaxcounty!$Q$3:$V$3</c:f>
              <c:strCache>
                <c:ptCount val="6"/>
                <c:pt idx="0">
                  <c:v>Imperial</c:v>
                </c:pt>
                <c:pt idx="1">
                  <c:v>LA</c:v>
                </c:pt>
                <c:pt idx="2">
                  <c:v>Orange</c:v>
                </c:pt>
                <c:pt idx="3">
                  <c:v>River Side</c:v>
                </c:pt>
                <c:pt idx="4">
                  <c:v>San Bernardino</c:v>
                </c:pt>
                <c:pt idx="5">
                  <c:v>Ventura</c:v>
                </c:pt>
              </c:strCache>
            </c:strRef>
          </c:cat>
          <c:val>
            <c:numRef>
              <c:f>proptaxcounty!$Q$5:$V$5</c:f>
              <c:numCache>
                <c:formatCode>0.000%</c:formatCode>
                <c:ptCount val="6"/>
                <c:pt idx="0">
                  <c:v>1.1610000000000001E-2</c:v>
                </c:pt>
                <c:pt idx="1">
                  <c:v>1.1610000000000001E-2</c:v>
                </c:pt>
                <c:pt idx="2">
                  <c:v>1.1610000000000001E-2</c:v>
                </c:pt>
                <c:pt idx="3">
                  <c:v>1.1610000000000001E-2</c:v>
                </c:pt>
                <c:pt idx="4">
                  <c:v>1.1610000000000001E-2</c:v>
                </c:pt>
                <c:pt idx="5">
                  <c:v>1.1610000000000001E-2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4426640"/>
        <c:axId val="1934427728"/>
      </c:barChart>
      <c:catAx>
        <c:axId val="193442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427728"/>
        <c:crosses val="autoZero"/>
        <c:auto val="1"/>
        <c:lblAlgn val="ctr"/>
        <c:lblOffset val="100"/>
        <c:noMultiLvlLbl val="0"/>
      </c:catAx>
      <c:valAx>
        <c:axId val="193442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42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9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5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2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6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7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5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0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2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8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4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7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8AD79-73CF-4BA7-90C4-802BE5D6561B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DB106-8C42-44E0-B395-D3FA5D1D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8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NewEconomicSchool/what-do-chicago-paris-and-los-angeles-have-in-common" TargetMode="External"/><Relationship Id="rId2" Type="http://schemas.openxmlformats.org/officeDocument/2006/relationships/hyperlink" Target="http://www.youtube.com/watch?v=8gusipxlliU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alexanashomepage/the-relu-tran-model-and-its-applic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579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>The </a:t>
            </a:r>
            <a:r>
              <a:rPr lang="en-US" sz="4900" b="1" dirty="0"/>
              <a:t>Effects of Land Value Taxation 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sz="4900" b="1" dirty="0"/>
              <a:t>in a Computable General Equilibrium Model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29566"/>
            <a:ext cx="9144000" cy="2128234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 </a:t>
            </a:r>
            <a:r>
              <a:rPr lang="en-US" b="1" dirty="0"/>
              <a:t>David C. Lincoln Fellowship in Land Value Taxation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Alex Anas</a:t>
            </a:r>
          </a:p>
          <a:p>
            <a:r>
              <a:rPr lang="en-US" dirty="0" smtClean="0"/>
              <a:t>University at Buffalo – </a:t>
            </a:r>
            <a:r>
              <a:rPr lang="en-US" dirty="0" err="1" smtClean="0"/>
              <a:t>SUNY</a:t>
            </a:r>
            <a:endParaRPr lang="en-US" dirty="0" smtClean="0"/>
          </a:p>
          <a:p>
            <a:r>
              <a:rPr lang="en-US" dirty="0" smtClean="0"/>
              <a:t>October 31,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7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"/>
            <a:ext cx="8153400" cy="556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08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Dimensions of the Paris </a:t>
            </a:r>
            <a:r>
              <a:rPr lang="en-US" b="1" dirty="0" err="1" smtClean="0"/>
              <a:t>RELU</a:t>
            </a:r>
            <a:r>
              <a:rPr lang="en-US" b="1" dirty="0" smtClean="0"/>
              <a:t>-TRAN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 Paris model covers the Greater </a:t>
            </a:r>
            <a:r>
              <a:rPr lang="en-US" dirty="0"/>
              <a:t>P</a:t>
            </a:r>
            <a:r>
              <a:rPr lang="en-US" dirty="0" smtClean="0"/>
              <a:t>aris region which is divided into 54 zones</a:t>
            </a:r>
          </a:p>
          <a:p>
            <a:endParaRPr lang="en-US" dirty="0" smtClean="0"/>
          </a:p>
          <a:p>
            <a:r>
              <a:rPr lang="en-US" dirty="0" smtClean="0"/>
              <a:t>There are 2 housing types (SF, MF) and commercial, industrial and public buildings and vacant land</a:t>
            </a:r>
          </a:p>
          <a:p>
            <a:endParaRPr lang="en-US" dirty="0"/>
          </a:p>
          <a:p>
            <a:r>
              <a:rPr lang="en-US" dirty="0" smtClean="0"/>
              <a:t>Private sector and public sector employment are treated in the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3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Image 6" descr="tcr_jobs2005203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214314"/>
            <a:ext cx="9074150" cy="638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4"/>
          <p:cNvSpPr txBox="1">
            <a:spLocks noChangeArrowheads="1"/>
          </p:cNvSpPr>
          <p:nvPr/>
        </p:nvSpPr>
        <p:spPr bwMode="auto">
          <a:xfrm>
            <a:off x="232894" y="318752"/>
            <a:ext cx="423866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i="1" dirty="0" smtClean="0"/>
              <a:t>Public transit </a:t>
            </a:r>
          </a:p>
          <a:p>
            <a:pPr eaLnBrk="1" hangingPunct="1"/>
            <a:r>
              <a:rPr lang="en-US" sz="2800" b="1" i="1" dirty="0" smtClean="0"/>
              <a:t>and job centers in </a:t>
            </a:r>
            <a:r>
              <a:rPr lang="en-US" sz="2800" b="1" i="1" dirty="0"/>
              <a:t>P</a:t>
            </a:r>
            <a:r>
              <a:rPr lang="en-US" sz="2800" b="1" i="1" dirty="0" smtClean="0"/>
              <a:t>aris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07546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00216"/>
              </p:ext>
            </p:extLst>
          </p:nvPr>
        </p:nvGraphicFramePr>
        <p:xfrm>
          <a:off x="1981200" y="1056067"/>
          <a:ext cx="8229600" cy="5303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0678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Public transit share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 commuting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Employment dispersion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6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Chicago, MSA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13%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About 30% of jobs in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the 4 largest job centers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79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Ile-de-France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(Greater Paris)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About 50% of jobs in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the City of Paris </a:t>
                      </a:r>
                      <a:r>
                        <a:rPr lang="en-US" sz="2400" dirty="0" smtClean="0">
                          <a:effectLst/>
                        </a:rPr>
                        <a:t>and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10 surrounding suburban centers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6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Los Angeles, MSA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About 30% of jobs in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the 30 largest job centers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706527" y="-171787"/>
            <a:ext cx="45860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u="sng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err="1" smtClean="0">
                <a:hlinkClick r:id="rId2"/>
              </a:rPr>
              <a:t>www.youtube.com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watch?v</a:t>
            </a:r>
            <a:r>
              <a:rPr lang="en-US" dirty="0" smtClean="0">
                <a:hlinkClick r:id="rId2"/>
              </a:rPr>
              <a:t>=8gusipxlliU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73499" y="105212"/>
            <a:ext cx="2633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Presentation on YouTube: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706527" y="38221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err="1" smtClean="0">
                <a:hlinkClick r:id="rId3"/>
              </a:rPr>
              <a:t>www.slideshare.net</a:t>
            </a:r>
            <a:r>
              <a:rPr lang="en-US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NewEconomicSchool</a:t>
            </a:r>
            <a:r>
              <a:rPr lang="en-US" dirty="0" smtClean="0">
                <a:hlinkClick r:id="rId3"/>
              </a:rPr>
              <a:t>/what-do-</a:t>
            </a:r>
            <a:r>
              <a:rPr lang="en-US" dirty="0" err="1" smtClean="0">
                <a:hlinkClick r:id="rId3"/>
              </a:rPr>
              <a:t>chicago</a:t>
            </a:r>
            <a:r>
              <a:rPr lang="en-US" dirty="0" smtClean="0">
                <a:hlinkClick r:id="rId3"/>
              </a:rPr>
              <a:t>-</a:t>
            </a:r>
            <a:r>
              <a:rPr lang="en-US" dirty="0" err="1" smtClean="0">
                <a:hlinkClick r:id="rId3"/>
              </a:rPr>
              <a:t>paris</a:t>
            </a:r>
            <a:r>
              <a:rPr lang="en-US" dirty="0" smtClean="0">
                <a:hlinkClick r:id="rId3"/>
              </a:rPr>
              <a:t>-and-los-</a:t>
            </a:r>
            <a:r>
              <a:rPr lang="en-US" dirty="0" err="1" smtClean="0">
                <a:hlinkClick r:id="rId3"/>
              </a:rPr>
              <a:t>angeles</a:t>
            </a:r>
            <a:r>
              <a:rPr lang="en-US" dirty="0" smtClean="0">
                <a:hlinkClick r:id="rId3"/>
              </a:rPr>
              <a:t>-have-in-common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73499" y="474544"/>
            <a:ext cx="1232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Slideshare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34532" y="1205104"/>
            <a:ext cx="21109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/>
              <a:t>RELU</a:t>
            </a:r>
            <a:r>
              <a:rPr lang="en-US" sz="2800" b="1" i="1" dirty="0" smtClean="0"/>
              <a:t> – TRAN</a:t>
            </a:r>
          </a:p>
          <a:p>
            <a:r>
              <a:rPr lang="en-US" sz="2800" b="1" i="1" dirty="0" smtClean="0"/>
              <a:t>    Versions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0659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PROPERTY VALUE: </a:t>
            </a:r>
            <a:r>
              <a:rPr lang="en-US" dirty="0" smtClean="0"/>
              <a:t>The total market asset value of the building and its land plot (or lot).</a:t>
            </a:r>
          </a:p>
          <a:p>
            <a:endParaRPr lang="en-US" dirty="0"/>
          </a:p>
          <a:p>
            <a:r>
              <a:rPr lang="en-US" b="1" dirty="0" smtClean="0"/>
              <a:t>STRUCTURE VALUE: </a:t>
            </a:r>
            <a:r>
              <a:rPr lang="en-US" dirty="0" smtClean="0"/>
              <a:t>The cost of constructing the structure on the lot</a:t>
            </a:r>
          </a:p>
          <a:p>
            <a:endParaRPr lang="en-US" dirty="0"/>
          </a:p>
          <a:p>
            <a:r>
              <a:rPr lang="en-US" b="1" dirty="0" smtClean="0"/>
              <a:t>LAND VALUE: </a:t>
            </a:r>
            <a:r>
              <a:rPr lang="en-US" dirty="0" smtClean="0"/>
              <a:t>The value imputed to the lot under the building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65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How to impute the land value?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METHOD 1 (imputation from vacant land): </a:t>
            </a:r>
            <a:r>
              <a:rPr lang="en-US" dirty="0" smtClean="0"/>
              <a:t>The model produces the market equilibrium price of the land in each zone that is vacant. </a:t>
            </a:r>
          </a:p>
          <a:p>
            <a:pPr marL="0" indent="0">
              <a:buNone/>
            </a:pPr>
            <a:r>
              <a:rPr lang="en-US" i="1" dirty="0" smtClean="0"/>
              <a:t>This can be imputed to all built plots in the same zone, but usually the vacant land in a zone is not randomly distributed and the imputation to built lots may not be valid. </a:t>
            </a:r>
            <a:r>
              <a:rPr lang="en-US" b="1" dirty="0" smtClean="0"/>
              <a:t>We do not use this method.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METHOD 2 (residual method): </a:t>
            </a:r>
            <a:r>
              <a:rPr lang="en-US" dirty="0" smtClean="0"/>
              <a:t>A better method is to subtract construction cost from the property’s total asset price and attribute the difference to the land. </a:t>
            </a:r>
            <a:r>
              <a:rPr lang="en-US" b="1" dirty="0"/>
              <a:t>We </a:t>
            </a:r>
            <a:r>
              <a:rPr lang="en-US" b="1" dirty="0" smtClean="0"/>
              <a:t>use </a:t>
            </a:r>
            <a:r>
              <a:rPr lang="en-US" b="1" dirty="0"/>
              <a:t>this method.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6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Conventional Property Tax</a:t>
            </a:r>
            <a:endParaRPr lang="en-US" b="1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 flipV="1">
            <a:off x="939096" y="2021982"/>
            <a:ext cx="1385541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 flipV="1">
            <a:off x="2663808" y="3347134"/>
            <a:ext cx="13610335" cy="51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432799"/>
              </p:ext>
            </p:extLst>
          </p:nvPr>
        </p:nvGraphicFramePr>
        <p:xfrm>
          <a:off x="748576" y="1724141"/>
          <a:ext cx="11057979" cy="1359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8" name="Equation" r:id="rId3" imgW="6413400" imgH="761760" progId="Equation.DSMT4">
                  <p:embed/>
                </p:oleObj>
              </mc:Choice>
              <mc:Fallback>
                <p:oleObj name="Equation" r:id="rId3" imgW="6413400" imgH="7617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576" y="1724141"/>
                        <a:ext cx="11057979" cy="13599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89164" y="3167084"/>
            <a:ext cx="82603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+mj-lt"/>
              </a:rPr>
              <a:t>Uniform Land Tax (Residual Method)</a:t>
            </a:r>
            <a:endParaRPr lang="en-US" sz="4400" b="1" dirty="0">
              <a:latin typeface="+mj-lt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 flipV="1">
            <a:off x="3591846" y="4989489"/>
            <a:ext cx="123587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219496"/>
              </p:ext>
            </p:extLst>
          </p:nvPr>
        </p:nvGraphicFramePr>
        <p:xfrm>
          <a:off x="439534" y="4199582"/>
          <a:ext cx="11676062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9" name="Equation" r:id="rId5" imgW="6717960" imgH="533160" progId="Equation.DSMT4">
                  <p:embed/>
                </p:oleObj>
              </mc:Choice>
              <mc:Fallback>
                <p:oleObj name="Equation" r:id="rId5" imgW="6717960" imgH="5331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34" y="4199582"/>
                        <a:ext cx="11676062" cy="925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201" y="300243"/>
            <a:ext cx="6019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u="sng" dirty="0" smtClean="0"/>
              <a:t>TAXATION OF PROPERTY IN </a:t>
            </a:r>
            <a:r>
              <a:rPr lang="en-US" sz="2800" b="1" u="sng" dirty="0" err="1" smtClean="0"/>
              <a:t>RELU</a:t>
            </a:r>
            <a:r>
              <a:rPr lang="en-US" sz="2800" b="1" u="sng" dirty="0" smtClean="0"/>
              <a:t>-TRAN</a:t>
            </a:r>
            <a:endParaRPr lang="en-US" sz="28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63195" y="5552661"/>
            <a:ext cx="107649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Note that the </a:t>
            </a:r>
            <a:r>
              <a:rPr lang="en-US" sz="2400" b="1" i="1" dirty="0" err="1" smtClean="0"/>
              <a:t>ULT</a:t>
            </a:r>
            <a:r>
              <a:rPr lang="en-US" sz="2400" b="1" i="1" dirty="0" smtClean="0"/>
              <a:t> is an ad-valorem tax on land value (measured as residual value). </a:t>
            </a:r>
          </a:p>
          <a:p>
            <a:pPr algn="ctr"/>
            <a:r>
              <a:rPr lang="en-US" sz="2400" b="1" i="1" dirty="0" smtClean="0"/>
              <a:t>It is therefore easy to implement but not perfectly neutral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85573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Other taxes in </a:t>
            </a:r>
            <a:r>
              <a:rPr lang="en-US" b="1" dirty="0" err="1" smtClean="0"/>
              <a:t>RELU</a:t>
            </a:r>
            <a:r>
              <a:rPr lang="en-US" b="1" dirty="0" smtClean="0"/>
              <a:t>-TRAN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Income tax (including Federal and State): </a:t>
            </a:r>
            <a:r>
              <a:rPr lang="en-US" dirty="0" smtClean="0"/>
              <a:t>varies by county and income quartile It is estimated as the total taxes received divided by the total income.</a:t>
            </a:r>
          </a:p>
          <a:p>
            <a:endParaRPr lang="en-US" dirty="0"/>
          </a:p>
          <a:p>
            <a:r>
              <a:rPr lang="en-US" b="1" dirty="0" smtClean="0"/>
              <a:t>Sales tax: </a:t>
            </a:r>
            <a:r>
              <a:rPr lang="en-US" dirty="0" smtClean="0"/>
              <a:t>varies by county. We use the known rates.</a:t>
            </a:r>
          </a:p>
          <a:p>
            <a:endParaRPr lang="en-US" b="1" dirty="0"/>
          </a:p>
          <a:p>
            <a:r>
              <a:rPr lang="en-US" b="1" dirty="0" smtClean="0"/>
              <a:t>Producer-wage to worker-wage markup: </a:t>
            </a:r>
            <a:r>
              <a:rPr lang="en-US" dirty="0" smtClean="0"/>
              <a:t>included here is FICA and Medic. </a:t>
            </a:r>
            <a:r>
              <a:rPr lang="en-US" dirty="0"/>
              <a:t>t</a:t>
            </a:r>
            <a:r>
              <a:rPr lang="en-US" dirty="0" smtClean="0"/>
              <a:t>axes and non-wage compensation  which we are unable to separate.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89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Welfare measurement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Social welfare (= benefit of a tax change) is measured by adding up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following: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smtClean="0"/>
              <a:t>Consumer surplus change per year</a:t>
            </a:r>
          </a:p>
          <a:p>
            <a:pPr marL="514350" indent="-514350">
              <a:buAutoNum type="arabicParenR"/>
            </a:pPr>
            <a:r>
              <a:rPr lang="en-US" dirty="0" smtClean="0"/>
              <a:t>Tax revenue change per year</a:t>
            </a:r>
          </a:p>
          <a:p>
            <a:pPr marL="514350" indent="-514350">
              <a:buAutoNum type="arabicParenR"/>
            </a:pPr>
            <a:r>
              <a:rPr lang="en-US" dirty="0" smtClean="0"/>
              <a:t>Change in aggregate property values (annualized)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(In the model, producers make zero excess profits, hence there is no producer’s surplus.)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869809" y="4895557"/>
            <a:ext cx="6260123" cy="1406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2869809" y="239151"/>
            <a:ext cx="25792" cy="467047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895601" y="2419643"/>
            <a:ext cx="5137051" cy="211015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95601" y="759655"/>
            <a:ext cx="5038577" cy="2447779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82705" y="1941342"/>
            <a:ext cx="24489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1655" y="1983544"/>
            <a:ext cx="0" cy="2926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882705" y="3474720"/>
            <a:ext cx="24489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64567" y="390323"/>
            <a:ext cx="1174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$/</a:t>
            </a:r>
            <a:r>
              <a:rPr lang="en-US" sz="2800" b="1" dirty="0" err="1" smtClean="0"/>
              <a:t>sq.ft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403988" y="471089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Sq. </a:t>
            </a:r>
            <a:r>
              <a:rPr lang="en-US" b="1" dirty="0" err="1" smtClean="0"/>
              <a:t>ft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144131" y="11898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CS</a:t>
            </a:r>
            <a:endParaRPr lang="en-US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226098" y="2347373"/>
            <a:ext cx="67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/>
              <a:t>TR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226098" y="3517314"/>
            <a:ext cx="693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VC</a:t>
            </a:r>
            <a:endParaRPr lang="en-US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115098" y="3080825"/>
            <a:ext cx="1624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</a:t>
            </a:r>
            <a:r>
              <a:rPr lang="en-US" sz="3200" b="1" dirty="0" smtClean="0"/>
              <a:t>emand</a:t>
            </a:r>
            <a:endParaRPr lang="en-US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123505" y="2127255"/>
            <a:ext cx="1332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Supply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467296" y="5624752"/>
            <a:ext cx="4745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WELFARE = CS + </a:t>
            </a:r>
            <a:r>
              <a:rPr lang="en-US" sz="3600" b="1" dirty="0" err="1" smtClean="0"/>
              <a:t>TR</a:t>
            </a:r>
            <a:r>
              <a:rPr lang="en-US" sz="3600" b="1" dirty="0" smtClean="0"/>
              <a:t> + VC</a:t>
            </a:r>
            <a:endParaRPr lang="en-US" sz="3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38648" y="2430675"/>
            <a:ext cx="983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/>
              <a:t>DWL</a:t>
            </a:r>
            <a:endParaRPr lang="en-US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422379" y="239152"/>
            <a:ext cx="5091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Textbook diagram explaining </a:t>
            </a:r>
          </a:p>
          <a:p>
            <a:r>
              <a:rPr lang="en-US" sz="2800" b="1" i="1" dirty="0"/>
              <a:t>w</a:t>
            </a:r>
            <a:r>
              <a:rPr lang="en-US" sz="2800" b="1" i="1" dirty="0" smtClean="0"/>
              <a:t>elfare measurement method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4602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Purpose of project (Year One)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To study the effects of land value taxation in a spatially detailed computable general equilibrium model, in order to see how the urban system will adjust to a shift toward land value taxation and examine how neutral and efficient such taxation is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Shift from </a:t>
            </a:r>
            <a:r>
              <a:rPr lang="en-US" b="1" i="1" dirty="0" smtClean="0"/>
              <a:t>Conventional </a:t>
            </a:r>
            <a:r>
              <a:rPr lang="en-US" b="1" i="1" dirty="0"/>
              <a:t>P</a:t>
            </a:r>
            <a:r>
              <a:rPr lang="en-US" b="1" i="1" dirty="0" smtClean="0"/>
              <a:t>roperty </a:t>
            </a:r>
            <a:r>
              <a:rPr lang="en-US" b="1" i="1" dirty="0"/>
              <a:t>T</a:t>
            </a:r>
            <a:r>
              <a:rPr lang="en-US" b="1" i="1" dirty="0" smtClean="0"/>
              <a:t>ax </a:t>
            </a:r>
            <a:r>
              <a:rPr lang="en-US" dirty="0" smtClean="0"/>
              <a:t>(</a:t>
            </a:r>
            <a:r>
              <a:rPr lang="en-US" dirty="0" err="1" smtClean="0"/>
              <a:t>CPT</a:t>
            </a:r>
            <a:r>
              <a:rPr lang="en-US" dirty="0" smtClean="0"/>
              <a:t>) to a </a:t>
            </a:r>
            <a:r>
              <a:rPr lang="en-US" b="1" i="1" dirty="0" smtClean="0"/>
              <a:t>Uniform </a:t>
            </a:r>
            <a:r>
              <a:rPr lang="en-US" b="1" i="1" dirty="0"/>
              <a:t>L</a:t>
            </a:r>
            <a:r>
              <a:rPr lang="en-US" b="1" i="1" dirty="0" smtClean="0"/>
              <a:t>and </a:t>
            </a:r>
            <a:r>
              <a:rPr lang="en-US" b="1" i="1" dirty="0"/>
              <a:t>T</a:t>
            </a:r>
            <a:r>
              <a:rPr lang="en-US" b="1" i="1" dirty="0" smtClean="0"/>
              <a:t>ax</a:t>
            </a:r>
            <a:r>
              <a:rPr lang="en-US" dirty="0" smtClean="0"/>
              <a:t> (</a:t>
            </a:r>
            <a:r>
              <a:rPr lang="en-US" dirty="0" err="1" smtClean="0"/>
              <a:t>ULT</a:t>
            </a:r>
            <a:r>
              <a:rPr lang="en-US" dirty="0" smtClean="0"/>
              <a:t>) on residual (land) value.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A higher </a:t>
            </a:r>
            <a:r>
              <a:rPr lang="en-US" b="1" i="1" dirty="0" smtClean="0"/>
              <a:t>Uniform Land </a:t>
            </a:r>
            <a:r>
              <a:rPr lang="en-US" b="1" i="1" dirty="0"/>
              <a:t>T</a:t>
            </a:r>
            <a:r>
              <a:rPr lang="en-US" b="1" i="1" dirty="0" smtClean="0"/>
              <a:t>ax </a:t>
            </a:r>
            <a:r>
              <a:rPr lang="en-US" b="1" dirty="0" smtClean="0"/>
              <a:t>(</a:t>
            </a:r>
            <a:r>
              <a:rPr lang="en-US" b="1" dirty="0" err="1" smtClean="0"/>
              <a:t>ULT</a:t>
            </a:r>
            <a:r>
              <a:rPr lang="en-US" b="1" dirty="0" smtClean="0"/>
              <a:t>) </a:t>
            </a:r>
            <a:r>
              <a:rPr lang="en-US" dirty="0" smtClean="0"/>
              <a:t>to substitute for a lower income tax, or sales tax.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2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8159926"/>
              </p:ext>
            </p:extLst>
          </p:nvPr>
        </p:nvGraphicFramePr>
        <p:xfrm>
          <a:off x="682581" y="437882"/>
          <a:ext cx="4095481" cy="311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9038196"/>
              </p:ext>
            </p:extLst>
          </p:nvPr>
        </p:nvGraphicFramePr>
        <p:xfrm>
          <a:off x="6117465" y="399246"/>
          <a:ext cx="3618964" cy="297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41696103"/>
              </p:ext>
            </p:extLst>
          </p:nvPr>
        </p:nvGraphicFramePr>
        <p:xfrm>
          <a:off x="656824" y="3644721"/>
          <a:ext cx="4082602" cy="3026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27906634"/>
              </p:ext>
            </p:extLst>
          </p:nvPr>
        </p:nvGraphicFramePr>
        <p:xfrm>
          <a:off x="6091707" y="3567448"/>
          <a:ext cx="3953814" cy="2975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53036" y="115910"/>
            <a:ext cx="3238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Distribution of population, jobs,</a:t>
            </a:r>
          </a:p>
          <a:p>
            <a:r>
              <a:rPr lang="en-US" b="1" i="1" dirty="0"/>
              <a:t>v</a:t>
            </a:r>
            <a:r>
              <a:rPr lang="en-US" b="1" i="1" dirty="0" smtClean="0"/>
              <a:t>acant land and floor space </a:t>
            </a:r>
          </a:p>
          <a:p>
            <a:r>
              <a:rPr lang="en-US" b="1" i="1" dirty="0" smtClean="0"/>
              <a:t>in Greater L.A.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8935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174513"/>
              </p:ext>
            </p:extLst>
          </p:nvPr>
        </p:nvGraphicFramePr>
        <p:xfrm>
          <a:off x="718812" y="998805"/>
          <a:ext cx="10803986" cy="2152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0841"/>
                <a:gridCol w="1201847"/>
                <a:gridCol w="1047275"/>
                <a:gridCol w="1124561"/>
                <a:gridCol w="1622413"/>
                <a:gridCol w="2003125"/>
                <a:gridCol w="1953924"/>
              </a:tblGrid>
              <a:tr h="8286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Imperial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Orange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Riverside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San Bernardino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Ventura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949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CPT (Data)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0.810%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0.655%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0.612%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0.936%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0.735%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0.671%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286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ULT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 smtClean="0">
                          <a:effectLst/>
                        </a:rPr>
                        <a:t>RELU</a:t>
                      </a:r>
                      <a:r>
                        <a:rPr lang="en-US" sz="2400" dirty="0" smtClean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1.161%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1.161%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1.161%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1.161%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1.161%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1.161%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1010" y="253218"/>
            <a:ext cx="10415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Revenue neutral switch from the </a:t>
            </a:r>
            <a:r>
              <a:rPr lang="en-US" sz="3200" b="1" dirty="0" err="1" smtClean="0"/>
              <a:t>CPT</a:t>
            </a:r>
            <a:r>
              <a:rPr lang="en-US" sz="3200" b="1" dirty="0" smtClean="0"/>
              <a:t> to the </a:t>
            </a:r>
            <a:r>
              <a:rPr lang="en-US" sz="3200" b="1" dirty="0" err="1" smtClean="0"/>
              <a:t>ULT</a:t>
            </a:r>
            <a:r>
              <a:rPr lang="en-US" sz="3200" b="1" dirty="0" smtClean="0"/>
              <a:t>  (year 2000)</a:t>
            </a:r>
            <a:endParaRPr lang="en-US" sz="3200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632543851"/>
              </p:ext>
            </p:extLst>
          </p:nvPr>
        </p:nvGraphicFramePr>
        <p:xfrm>
          <a:off x="655506" y="3439551"/>
          <a:ext cx="6147582" cy="315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90117" y="3938954"/>
            <a:ext cx="47361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Under the </a:t>
            </a:r>
            <a:r>
              <a:rPr lang="en-US" sz="2800" dirty="0" err="1" smtClean="0"/>
              <a:t>CPT</a:t>
            </a:r>
            <a:r>
              <a:rPr lang="en-US" sz="2800" dirty="0" smtClean="0"/>
              <a:t>, </a:t>
            </a:r>
            <a:r>
              <a:rPr lang="en-US" sz="2800" dirty="0"/>
              <a:t>14.1% of the total property tax revenue is </a:t>
            </a:r>
            <a:r>
              <a:rPr lang="en-US" sz="2800" dirty="0" smtClean="0"/>
              <a:t>from </a:t>
            </a:r>
            <a:r>
              <a:rPr lang="en-US" sz="2800" dirty="0"/>
              <a:t>vacant land, 45.6% is </a:t>
            </a:r>
            <a:r>
              <a:rPr lang="en-US" sz="2800" dirty="0" smtClean="0"/>
              <a:t>from </a:t>
            </a:r>
            <a:r>
              <a:rPr lang="en-US" sz="2800" dirty="0"/>
              <a:t>occupied land and the remaining 40.3% is </a:t>
            </a:r>
            <a:r>
              <a:rPr lang="en-US" sz="2800" dirty="0" smtClean="0"/>
              <a:t>from </a:t>
            </a:r>
            <a:r>
              <a:rPr lang="en-US" sz="2800" dirty="0"/>
              <a:t>building structures.</a:t>
            </a:r>
          </a:p>
        </p:txBody>
      </p:sp>
    </p:spTree>
    <p:extLst>
      <p:ext uri="{BB962C8B-B14F-4D97-AF65-F5344CB8AC3E}">
        <p14:creationId xmlns:p14="http://schemas.microsoft.com/office/powerpoint/2010/main" val="253144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b="1" dirty="0" smtClean="0"/>
              <a:t>Welfare effects of increasing the </a:t>
            </a:r>
            <a:r>
              <a:rPr lang="en-US" b="1" dirty="0" err="1" smtClean="0"/>
              <a:t>ULT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016008"/>
              </p:ext>
            </p:extLst>
          </p:nvPr>
        </p:nvGraphicFramePr>
        <p:xfrm>
          <a:off x="412122" y="1506834"/>
          <a:ext cx="11191743" cy="5294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3527"/>
                <a:gridCol w="1243527"/>
                <a:gridCol w="1243527"/>
                <a:gridCol w="1243527"/>
                <a:gridCol w="1243527"/>
                <a:gridCol w="1243527"/>
                <a:gridCol w="1243527"/>
                <a:gridCol w="1243527"/>
                <a:gridCol w="1243527"/>
              </a:tblGrid>
              <a:tr h="2040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          Per person annual $ change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4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Uniform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Land Tax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Rate (% of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Land Value)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Consumer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 Surplus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</a:rPr>
                        <a:t>+</a:t>
                      </a:r>
                      <a:endParaRPr lang="en-US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Buildings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Value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Change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+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  Tax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Change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=</a:t>
                      </a:r>
                      <a:endParaRPr lang="en-US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Total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Welfare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Change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90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1.66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+9.2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+7.2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+9.4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ULT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replaces </a:t>
                      </a:r>
                      <a:r>
                        <a:rPr lang="en-US" sz="1600" dirty="0" err="1" smtClean="0">
                          <a:effectLst/>
                        </a:rPr>
                        <a:t>CPT</a:t>
                      </a:r>
                      <a:r>
                        <a:rPr lang="en-US" sz="1600" dirty="0" smtClean="0">
                          <a:effectLst/>
                        </a:rPr>
                        <a:t> (revenue neutral)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-56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-872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+2545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+1617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-95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-1451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+3854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+2308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4.31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-128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-1918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+5049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+3003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5.31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-156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-2303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+6160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+3701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6.31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-180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-2625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+7207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+4402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7.31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-201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-2899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+8205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+5104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8.31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-219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-3135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+9164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+5808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9.31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-236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-3340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+10091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+6513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91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Other effects of the </a:t>
            </a:r>
            <a:r>
              <a:rPr lang="en-US" b="1" dirty="0" err="1" smtClean="0"/>
              <a:t>ULT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01" y="1043189"/>
            <a:ext cx="11011437" cy="5486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Increasing the </a:t>
            </a:r>
            <a:r>
              <a:rPr lang="en-US" dirty="0" err="1" smtClean="0"/>
              <a:t>ULT</a:t>
            </a:r>
            <a:r>
              <a:rPr lang="en-US" dirty="0" smtClean="0"/>
              <a:t> </a:t>
            </a:r>
            <a:r>
              <a:rPr lang="en-US" dirty="0"/>
              <a:t>from 1.3% to 4.3%, </a:t>
            </a:r>
            <a:r>
              <a:rPr lang="en-US" dirty="0" smtClean="0"/>
              <a:t>buildings of </a:t>
            </a:r>
            <a:r>
              <a:rPr lang="en-US" dirty="0"/>
              <a:t>higher (residual) land value </a:t>
            </a:r>
            <a:r>
              <a:rPr lang="en-US" dirty="0" smtClean="0"/>
              <a:t>become </a:t>
            </a:r>
            <a:r>
              <a:rPr lang="en-US" dirty="0"/>
              <a:t>more </a:t>
            </a:r>
            <a:r>
              <a:rPr lang="en-US" dirty="0" smtClean="0"/>
              <a:t>costly relative to buildings of lower land value.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Houses have </a:t>
            </a:r>
            <a:r>
              <a:rPr lang="en-US" dirty="0"/>
              <a:t>lower construction cost </a:t>
            </a:r>
            <a:r>
              <a:rPr lang="en-US" dirty="0" smtClean="0"/>
              <a:t>higher </a:t>
            </a:r>
            <a:r>
              <a:rPr lang="en-US" dirty="0"/>
              <a:t>land value, hence </a:t>
            </a:r>
            <a:r>
              <a:rPr lang="en-US" dirty="0" smtClean="0"/>
              <a:t>house stock </a:t>
            </a:r>
            <a:r>
              <a:rPr lang="en-US" dirty="0"/>
              <a:t>shrinks by 3.3</a:t>
            </a:r>
            <a:r>
              <a:rPr lang="en-US" dirty="0" smtClean="0"/>
              <a:t>%. This causes house rents to increase.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Apartment </a:t>
            </a:r>
            <a:r>
              <a:rPr lang="en-US" dirty="0"/>
              <a:t>building </a:t>
            </a:r>
            <a:r>
              <a:rPr lang="en-US" dirty="0" smtClean="0"/>
              <a:t>stocks increase </a:t>
            </a:r>
            <a:r>
              <a:rPr lang="en-US" dirty="0"/>
              <a:t>by 1.5%. </a:t>
            </a:r>
            <a:r>
              <a:rPr lang="en-US" dirty="0" smtClean="0"/>
              <a:t>Rents fall.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Commercial building stocks </a:t>
            </a:r>
            <a:r>
              <a:rPr lang="en-US" dirty="0"/>
              <a:t>increase by </a:t>
            </a:r>
            <a:r>
              <a:rPr lang="en-US" dirty="0" smtClean="0"/>
              <a:t>1</a:t>
            </a:r>
            <a:r>
              <a:rPr lang="en-US" dirty="0"/>
              <a:t>%. C</a:t>
            </a:r>
            <a:r>
              <a:rPr lang="en-US" dirty="0" smtClean="0"/>
              <a:t>ommercial </a:t>
            </a:r>
            <a:r>
              <a:rPr lang="en-US" dirty="0"/>
              <a:t>rents fall.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Summary: </a:t>
            </a:r>
            <a:r>
              <a:rPr lang="en-US" dirty="0"/>
              <a:t>higher </a:t>
            </a:r>
            <a:r>
              <a:rPr lang="en-US" dirty="0" err="1"/>
              <a:t>ULT</a:t>
            </a:r>
            <a:r>
              <a:rPr lang="en-US" dirty="0"/>
              <a:t> makes houses too costly therefore some houses are demolished and </a:t>
            </a:r>
            <a:r>
              <a:rPr lang="en-US" dirty="0" smtClean="0"/>
              <a:t>higher density </a:t>
            </a:r>
            <a:r>
              <a:rPr lang="en-US" dirty="0"/>
              <a:t>buildings are built instead.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5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 Other effects of the </a:t>
            </a:r>
            <a:r>
              <a:rPr lang="en-US" b="1" dirty="0" err="1" smtClean="0"/>
              <a:t>ULT</a:t>
            </a:r>
            <a:r>
              <a:rPr lang="en-US" b="1" dirty="0" smtClean="0"/>
              <a:t> – continued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5" y="1326523"/>
            <a:ext cx="11062951" cy="52417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Lower commercial </a:t>
            </a:r>
            <a:r>
              <a:rPr lang="en-US" sz="5100" dirty="0" smtClean="0"/>
              <a:t>rents induce a </a:t>
            </a:r>
            <a:r>
              <a:rPr lang="en-US" sz="5100" dirty="0"/>
              <a:t>real output </a:t>
            </a:r>
            <a:r>
              <a:rPr lang="en-US" sz="5100" dirty="0" smtClean="0"/>
              <a:t>increase </a:t>
            </a:r>
            <a:r>
              <a:rPr lang="en-US" sz="5100" dirty="0"/>
              <a:t>by 0.13%. </a:t>
            </a:r>
            <a:r>
              <a:rPr lang="en-US" sz="5100" dirty="0" smtClean="0"/>
              <a:t>The higher </a:t>
            </a:r>
            <a:r>
              <a:rPr lang="en-US" sz="5100" dirty="0"/>
              <a:t>output </a:t>
            </a:r>
            <a:r>
              <a:rPr lang="en-US" sz="5100" dirty="0" smtClean="0"/>
              <a:t>needs </a:t>
            </a:r>
            <a:r>
              <a:rPr lang="en-US" sz="5100" dirty="0"/>
              <a:t>more labor </a:t>
            </a:r>
            <a:r>
              <a:rPr lang="en-US" sz="5100" dirty="0" smtClean="0"/>
              <a:t>hence wages increase  by 0.3%. </a:t>
            </a:r>
          </a:p>
          <a:p>
            <a:pPr marL="0" indent="0">
              <a:buNone/>
            </a:pPr>
            <a:endParaRPr lang="en-US" sz="51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 smtClean="0"/>
              <a:t>The </a:t>
            </a:r>
            <a:r>
              <a:rPr lang="en-US" sz="5100" dirty="0"/>
              <a:t>reallocation of population and jobs </a:t>
            </a:r>
            <a:r>
              <a:rPr lang="en-US" sz="5100" dirty="0" smtClean="0"/>
              <a:t>is small. Population </a:t>
            </a:r>
            <a:r>
              <a:rPr lang="en-US" sz="5100" dirty="0"/>
              <a:t>in LA County drops by </a:t>
            </a:r>
            <a:r>
              <a:rPr lang="en-US" sz="5100" dirty="0" smtClean="0"/>
              <a:t>20,632 </a:t>
            </a:r>
            <a:r>
              <a:rPr lang="en-US" sz="5100" dirty="0"/>
              <a:t>due to </a:t>
            </a:r>
            <a:r>
              <a:rPr lang="en-US" sz="5100" dirty="0" smtClean="0"/>
              <a:t>the higher rents </a:t>
            </a:r>
            <a:r>
              <a:rPr lang="en-US" sz="5100" dirty="0"/>
              <a:t>of </a:t>
            </a:r>
            <a:r>
              <a:rPr lang="en-US" sz="5100" dirty="0" smtClean="0"/>
              <a:t>houses, </a:t>
            </a:r>
            <a:r>
              <a:rPr lang="en-US" sz="5100" dirty="0"/>
              <a:t>and in Orange County population grows by </a:t>
            </a:r>
            <a:r>
              <a:rPr lang="en-US" sz="5100" dirty="0" smtClean="0"/>
              <a:t>16,890 </a:t>
            </a:r>
            <a:r>
              <a:rPr lang="en-US" sz="5100" dirty="0"/>
              <a:t>because the rent </a:t>
            </a:r>
            <a:r>
              <a:rPr lang="en-US" sz="5100" dirty="0" smtClean="0"/>
              <a:t>increases </a:t>
            </a:r>
            <a:r>
              <a:rPr lang="en-US" sz="5100" dirty="0"/>
              <a:t>of houses in Orange </a:t>
            </a:r>
            <a:r>
              <a:rPr lang="en-US" sz="5100" dirty="0" smtClean="0"/>
              <a:t>are </a:t>
            </a:r>
            <a:r>
              <a:rPr lang="en-US" sz="5100" dirty="0"/>
              <a:t>smaller.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1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 smtClean="0"/>
              <a:t>Higher wages dominate </a:t>
            </a:r>
            <a:r>
              <a:rPr lang="en-US" sz="5100" dirty="0"/>
              <a:t>lower commercial </a:t>
            </a:r>
            <a:r>
              <a:rPr lang="en-US" sz="5100" dirty="0" smtClean="0"/>
              <a:t>rents, leading </a:t>
            </a:r>
            <a:r>
              <a:rPr lang="en-US" sz="5100" dirty="0"/>
              <a:t>to </a:t>
            </a:r>
            <a:r>
              <a:rPr lang="en-US" sz="5100" dirty="0" smtClean="0"/>
              <a:t>a higher </a:t>
            </a:r>
            <a:r>
              <a:rPr lang="en-US" sz="5100" dirty="0"/>
              <a:t>production cost and higher </a:t>
            </a:r>
            <a:r>
              <a:rPr lang="en-US" sz="5100" dirty="0" smtClean="0"/>
              <a:t>prices for goods and services by 0.2%. </a:t>
            </a:r>
            <a:r>
              <a:rPr lang="en-US" sz="5100" dirty="0"/>
              <a:t>With greater real output, </a:t>
            </a:r>
            <a:r>
              <a:rPr lang="en-US" sz="5100" dirty="0" smtClean="0"/>
              <a:t>aggregate sales </a:t>
            </a:r>
            <a:r>
              <a:rPr lang="en-US" sz="5100" dirty="0"/>
              <a:t>also </a:t>
            </a:r>
            <a:r>
              <a:rPr lang="en-US" sz="5100" dirty="0" smtClean="0"/>
              <a:t>increase. </a:t>
            </a:r>
            <a:r>
              <a:rPr lang="en-US" sz="5100" dirty="0"/>
              <a:t> </a:t>
            </a:r>
          </a:p>
          <a:p>
            <a:pPr marL="0" indent="0">
              <a:buNone/>
            </a:pPr>
            <a:endParaRPr lang="en-US" sz="51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 smtClean="0"/>
              <a:t>Since </a:t>
            </a:r>
            <a:r>
              <a:rPr lang="en-US" sz="5100" dirty="0"/>
              <a:t>most people live in houses, the rent increase of houses, together with </a:t>
            </a:r>
            <a:r>
              <a:rPr lang="en-US" sz="5100" dirty="0" smtClean="0"/>
              <a:t>the higher prices for goods and services, </a:t>
            </a:r>
            <a:r>
              <a:rPr lang="en-US" sz="5100" dirty="0"/>
              <a:t>dominate the increase of </a:t>
            </a:r>
            <a:r>
              <a:rPr lang="en-US" sz="5100" dirty="0" smtClean="0"/>
              <a:t>wages </a:t>
            </a:r>
            <a:r>
              <a:rPr lang="en-US" sz="5100" dirty="0"/>
              <a:t>therefore </a:t>
            </a:r>
            <a:r>
              <a:rPr lang="en-US" sz="5100" dirty="0" smtClean="0"/>
              <a:t>consumer surplus </a:t>
            </a:r>
            <a:r>
              <a:rPr lang="en-US" sz="5100" dirty="0"/>
              <a:t>suffers  </a:t>
            </a:r>
            <a:r>
              <a:rPr lang="en-US" sz="5100" dirty="0" smtClean="0"/>
              <a:t>falling by$ 128 per year per person.</a:t>
            </a:r>
            <a:endParaRPr lang="en-US" sz="51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61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 Other effects of the </a:t>
            </a:r>
            <a:r>
              <a:rPr lang="en-US" b="1" dirty="0" err="1"/>
              <a:t>ULT</a:t>
            </a:r>
            <a:r>
              <a:rPr lang="en-US" b="1" dirty="0"/>
              <a:t> </a:t>
            </a:r>
            <a:r>
              <a:rPr lang="en-US" b="1" dirty="0" smtClean="0"/>
              <a:t>– continued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829" y="1790163"/>
            <a:ext cx="10658341" cy="481180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Property values decrease by $1,918/person/year </a:t>
            </a:r>
            <a:r>
              <a:rPr lang="en-US" dirty="0"/>
              <a:t>because of </a:t>
            </a:r>
            <a:r>
              <a:rPr lang="en-US" dirty="0" smtClean="0"/>
              <a:t>the higher </a:t>
            </a:r>
            <a:r>
              <a:rPr lang="en-US" dirty="0" err="1"/>
              <a:t>ULT</a:t>
            </a:r>
            <a:r>
              <a:rPr lang="en-US" dirty="0"/>
              <a:t> rate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Income </a:t>
            </a:r>
            <a:r>
              <a:rPr lang="en-US" dirty="0"/>
              <a:t>tax and wage </a:t>
            </a:r>
            <a:r>
              <a:rPr lang="en-US" dirty="0" smtClean="0"/>
              <a:t>taxes </a:t>
            </a:r>
            <a:r>
              <a:rPr lang="en-US" dirty="0"/>
              <a:t>increase because </a:t>
            </a:r>
            <a:r>
              <a:rPr lang="en-US" dirty="0" smtClean="0"/>
              <a:t>wages are </a:t>
            </a:r>
            <a:r>
              <a:rPr lang="en-US" dirty="0"/>
              <a:t>higher.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The sales </a:t>
            </a:r>
            <a:r>
              <a:rPr lang="en-US" dirty="0"/>
              <a:t>tax is higher </a:t>
            </a:r>
            <a:r>
              <a:rPr lang="en-US" dirty="0" smtClean="0"/>
              <a:t>since, </a:t>
            </a:r>
            <a:r>
              <a:rPr lang="en-US" dirty="0"/>
              <a:t>given </a:t>
            </a:r>
            <a:r>
              <a:rPr lang="en-US" dirty="0" smtClean="0"/>
              <a:t>the sales </a:t>
            </a:r>
            <a:r>
              <a:rPr lang="en-US" dirty="0"/>
              <a:t>tax rate, tax base is </a:t>
            </a:r>
            <a:r>
              <a:rPr lang="en-US" dirty="0" smtClean="0"/>
              <a:t>now bigger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The property </a:t>
            </a:r>
            <a:r>
              <a:rPr lang="en-US" dirty="0"/>
              <a:t>tax also increases because </a:t>
            </a:r>
            <a:r>
              <a:rPr lang="en-US" dirty="0" smtClean="0"/>
              <a:t>the </a:t>
            </a:r>
            <a:r>
              <a:rPr lang="en-US" dirty="0" err="1" smtClean="0"/>
              <a:t>ULT</a:t>
            </a:r>
            <a:r>
              <a:rPr lang="en-US" dirty="0" smtClean="0"/>
              <a:t> </a:t>
            </a:r>
            <a:r>
              <a:rPr lang="en-US" dirty="0"/>
              <a:t>rate </a:t>
            </a:r>
            <a:r>
              <a:rPr lang="en-US" dirty="0" smtClean="0"/>
              <a:t>increased. 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Overall </a:t>
            </a:r>
            <a:r>
              <a:rPr lang="en-US" dirty="0"/>
              <a:t>welfare </a:t>
            </a:r>
            <a:r>
              <a:rPr lang="en-US" dirty="0" smtClean="0"/>
              <a:t>per person </a:t>
            </a:r>
            <a:r>
              <a:rPr lang="en-US" dirty="0"/>
              <a:t>improves by $3003.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Substitution of land </a:t>
            </a:r>
            <a:r>
              <a:rPr lang="en-US" b="1" dirty="0"/>
              <a:t>t</a:t>
            </a:r>
            <a:r>
              <a:rPr lang="en-US" b="1" dirty="0" smtClean="0"/>
              <a:t>ax for the income tax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097513"/>
              </p:ext>
            </p:extLst>
          </p:nvPr>
        </p:nvGraphicFramePr>
        <p:xfrm>
          <a:off x="838201" y="1690686"/>
          <a:ext cx="10515598" cy="5569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4314"/>
                <a:gridCol w="301592"/>
                <a:gridCol w="1004552"/>
                <a:gridCol w="313290"/>
                <a:gridCol w="1064750"/>
                <a:gridCol w="1468191"/>
                <a:gridCol w="1071340"/>
                <a:gridCol w="3997569"/>
              </a:tblGrid>
              <a:tr h="218985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Per person annual $ change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4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Consumer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Surplus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effectLst/>
                        </a:rPr>
                        <a:t>BuildingValue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Change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</a:rPr>
                        <a:t>Tax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Changes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8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 smtClean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endParaRPr lang="en-US" sz="4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Welfare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Change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A Uniform land tax increase from 1.1% to 4.1% replaces revenue loss from a 10% decrease in the income tax for all quartiles. Income tax plus property tax revenue is unchanged.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72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234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1652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1768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351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8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+1935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Property tax change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-268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Income tax change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+101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Sales tax change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Wage tax change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9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Other effects of the substitution of the </a:t>
            </a:r>
            <a:r>
              <a:rPr lang="en-US" b="1" dirty="0" err="1" smtClean="0"/>
              <a:t>ULT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for the income tax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6907"/>
            <a:ext cx="10662634" cy="488109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consumer surplus </a:t>
            </a:r>
            <a:r>
              <a:rPr lang="en-US" dirty="0"/>
              <a:t>of the employed improves because </a:t>
            </a:r>
            <a:r>
              <a:rPr lang="en-US" dirty="0" smtClean="0"/>
              <a:t>the lower </a:t>
            </a:r>
            <a:r>
              <a:rPr lang="en-US" dirty="0"/>
              <a:t>income tax </a:t>
            </a:r>
            <a:r>
              <a:rPr lang="en-US" dirty="0" smtClean="0"/>
              <a:t>raises disposable </a:t>
            </a:r>
            <a:r>
              <a:rPr lang="en-US" dirty="0"/>
              <a:t>income and consumer </a:t>
            </a:r>
            <a:r>
              <a:rPr lang="en-US" dirty="0" smtClean="0"/>
              <a:t>demand for goods and services. This in turn drives </a:t>
            </a:r>
            <a:r>
              <a:rPr lang="en-US" dirty="0"/>
              <a:t>up labor </a:t>
            </a:r>
            <a:r>
              <a:rPr lang="en-US" dirty="0" smtClean="0"/>
              <a:t>demand and </a:t>
            </a:r>
            <a:r>
              <a:rPr lang="en-US" dirty="0"/>
              <a:t>hence </a:t>
            </a:r>
            <a:r>
              <a:rPr lang="en-US" dirty="0" smtClean="0"/>
              <a:t>wages go up too.</a:t>
            </a:r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consumer surplus </a:t>
            </a:r>
            <a:r>
              <a:rPr lang="en-US" dirty="0"/>
              <a:t>of the unemployed </a:t>
            </a:r>
            <a:r>
              <a:rPr lang="en-US" dirty="0" smtClean="0"/>
              <a:t>decreases </a:t>
            </a:r>
            <a:r>
              <a:rPr lang="en-US" dirty="0"/>
              <a:t>because of higher </a:t>
            </a:r>
            <a:r>
              <a:rPr lang="en-US" dirty="0" smtClean="0"/>
              <a:t>house rents.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House rents increase because the </a:t>
            </a:r>
            <a:r>
              <a:rPr lang="en-US" dirty="0" err="1" smtClean="0"/>
              <a:t>ULT</a:t>
            </a:r>
            <a:r>
              <a:rPr lang="en-US" dirty="0" smtClean="0"/>
              <a:t> </a:t>
            </a:r>
            <a:r>
              <a:rPr lang="en-US" dirty="0"/>
              <a:t>rate </a:t>
            </a:r>
            <a:r>
              <a:rPr lang="en-US" dirty="0" smtClean="0"/>
              <a:t>rises to </a:t>
            </a:r>
            <a:r>
              <a:rPr lang="en-US" dirty="0"/>
              <a:t>4.1% </a:t>
            </a:r>
            <a:r>
              <a:rPr lang="en-US" dirty="0" smtClean="0"/>
              <a:t>(from 1.1%). </a:t>
            </a:r>
            <a:r>
              <a:rPr lang="en-US" dirty="0"/>
              <a:t>This </a:t>
            </a:r>
            <a:r>
              <a:rPr lang="en-US" dirty="0" smtClean="0"/>
              <a:t>leads </a:t>
            </a:r>
            <a:r>
              <a:rPr lang="en-US" dirty="0"/>
              <a:t>to </a:t>
            </a:r>
            <a:r>
              <a:rPr lang="en-US" dirty="0" smtClean="0"/>
              <a:t>a 2.6</a:t>
            </a:r>
            <a:r>
              <a:rPr lang="en-US" dirty="0"/>
              <a:t>% decrease </a:t>
            </a:r>
            <a:r>
              <a:rPr lang="en-US" dirty="0" smtClean="0"/>
              <a:t>in house stocks and a 1.5</a:t>
            </a:r>
            <a:r>
              <a:rPr lang="en-US" dirty="0"/>
              <a:t>% increase </a:t>
            </a:r>
            <a:r>
              <a:rPr lang="en-US" dirty="0" smtClean="0"/>
              <a:t>in multifamily. </a:t>
            </a:r>
            <a:endParaRPr lang="en-US" dirty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Overall</a:t>
            </a:r>
            <a:r>
              <a:rPr lang="en-US" dirty="0"/>
              <a:t>, </a:t>
            </a:r>
            <a:r>
              <a:rPr lang="en-US" dirty="0" smtClean="0"/>
              <a:t>consumer surplus improves by </a:t>
            </a:r>
            <a:r>
              <a:rPr lang="en-US" dirty="0"/>
              <a:t>$</a:t>
            </a:r>
            <a:r>
              <a:rPr lang="en-US" dirty="0" smtClean="0"/>
              <a:t>234 </a:t>
            </a:r>
            <a:r>
              <a:rPr lang="en-US" dirty="0"/>
              <a:t>per </a:t>
            </a:r>
            <a:r>
              <a:rPr lang="en-US" dirty="0" smtClean="0"/>
              <a:t>person because the higher consumption and wages dominate the increase in housing costs.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0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effects of the substitution of the </a:t>
            </a:r>
            <a:r>
              <a:rPr lang="en-US" b="1" dirty="0" err="1"/>
              <a:t>ULT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for the income </a:t>
            </a:r>
            <a:r>
              <a:rPr lang="en-US" b="1" dirty="0" smtClean="0"/>
              <a:t>tax -- continued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68696" cy="478123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Building values per person decrease </a:t>
            </a:r>
            <a:r>
              <a:rPr lang="en-US" dirty="0"/>
              <a:t>by $</a:t>
            </a:r>
            <a:r>
              <a:rPr lang="en-US" dirty="0" smtClean="0"/>
              <a:t>1,652 </a:t>
            </a:r>
            <a:r>
              <a:rPr lang="en-US" dirty="0"/>
              <a:t>because of </a:t>
            </a:r>
            <a:r>
              <a:rPr lang="en-US" dirty="0" smtClean="0"/>
              <a:t>the higher </a:t>
            </a:r>
            <a:r>
              <a:rPr lang="en-US" dirty="0"/>
              <a:t>ULT.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Tax revenue from </a:t>
            </a:r>
            <a:r>
              <a:rPr lang="en-US" dirty="0"/>
              <a:t>all </a:t>
            </a:r>
            <a:r>
              <a:rPr lang="en-US" dirty="0" smtClean="0"/>
              <a:t>sources increase </a:t>
            </a:r>
            <a:r>
              <a:rPr lang="en-US" dirty="0"/>
              <a:t>by $</a:t>
            </a:r>
            <a:r>
              <a:rPr lang="en-US" dirty="0" smtClean="0"/>
              <a:t>1,768 per person. 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The </a:t>
            </a:r>
            <a:r>
              <a:rPr lang="en-US" dirty="0"/>
              <a:t>property tax increases because of </a:t>
            </a:r>
            <a:r>
              <a:rPr lang="en-US" dirty="0" smtClean="0"/>
              <a:t>the higher </a:t>
            </a:r>
            <a:r>
              <a:rPr lang="en-US" dirty="0" err="1" smtClean="0"/>
              <a:t>ULT</a:t>
            </a:r>
            <a:r>
              <a:rPr lang="en-US" dirty="0" smtClean="0"/>
              <a:t>, the sales </a:t>
            </a:r>
            <a:r>
              <a:rPr lang="en-US" dirty="0"/>
              <a:t>tax increases because of higher price </a:t>
            </a:r>
            <a:r>
              <a:rPr lang="en-US" dirty="0" smtClean="0"/>
              <a:t>of goods and services and the higher </a:t>
            </a:r>
            <a:r>
              <a:rPr lang="en-US" dirty="0"/>
              <a:t>demand, while </a:t>
            </a:r>
            <a:r>
              <a:rPr lang="en-US" dirty="0" smtClean="0"/>
              <a:t>the income </a:t>
            </a:r>
            <a:r>
              <a:rPr lang="en-US" dirty="0"/>
              <a:t>tax revenue drops due to </a:t>
            </a:r>
            <a:r>
              <a:rPr lang="en-US" dirty="0" smtClean="0"/>
              <a:t>the lower </a:t>
            </a:r>
            <a:r>
              <a:rPr lang="en-US" dirty="0"/>
              <a:t>income tax rate.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Higher wages, </a:t>
            </a:r>
            <a:r>
              <a:rPr lang="en-US" dirty="0"/>
              <a:t>and higher commercial </a:t>
            </a:r>
            <a:r>
              <a:rPr lang="en-US" dirty="0" smtClean="0"/>
              <a:t>rents </a:t>
            </a:r>
            <a:r>
              <a:rPr lang="en-US" dirty="0"/>
              <a:t>caused by increased consumer demand </a:t>
            </a:r>
            <a:r>
              <a:rPr lang="en-US" dirty="0" smtClean="0"/>
              <a:t>push </a:t>
            </a:r>
            <a:r>
              <a:rPr lang="en-US" dirty="0"/>
              <a:t>up production cost and therefore </a:t>
            </a:r>
            <a:r>
              <a:rPr lang="en-US" dirty="0" smtClean="0"/>
              <a:t>prices are </a:t>
            </a:r>
            <a:r>
              <a:rPr lang="en-US" dirty="0"/>
              <a:t>higher </a:t>
            </a:r>
            <a:r>
              <a:rPr lang="en-US" dirty="0" smtClean="0"/>
              <a:t>by 1%. </a:t>
            </a:r>
            <a:r>
              <a:rPr lang="en-US" dirty="0"/>
              <a:t>Real output, driven by demand, is also greater than before </a:t>
            </a:r>
            <a:r>
              <a:rPr lang="en-US" dirty="0" smtClean="0"/>
              <a:t>by 0.6%, despite </a:t>
            </a:r>
            <a:r>
              <a:rPr lang="en-US" dirty="0"/>
              <a:t>the higher production cost. 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GDP increases </a:t>
            </a:r>
            <a:r>
              <a:rPr lang="en-US" dirty="0"/>
              <a:t>by 1.6%. 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9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Substitution of land </a:t>
            </a:r>
            <a:r>
              <a:rPr lang="en-US" b="1" dirty="0"/>
              <a:t>t</a:t>
            </a:r>
            <a:r>
              <a:rPr lang="en-US" b="1" dirty="0" smtClean="0"/>
              <a:t>ax for the sales tax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842264"/>
              </p:ext>
            </p:extLst>
          </p:nvPr>
        </p:nvGraphicFramePr>
        <p:xfrm>
          <a:off x="838201" y="1690686"/>
          <a:ext cx="10515598" cy="5511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4314"/>
                <a:gridCol w="301592"/>
                <a:gridCol w="1004552"/>
                <a:gridCol w="313290"/>
                <a:gridCol w="1064750"/>
                <a:gridCol w="1468191"/>
                <a:gridCol w="1071340"/>
                <a:gridCol w="3997569"/>
              </a:tblGrid>
              <a:tr h="218985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Per person annual $ change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4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Consumer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Surplus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effectLst/>
                        </a:rPr>
                        <a:t>BuildingValue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Change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</a:rPr>
                        <a:t>Tax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Changes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8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 smtClean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endParaRPr lang="en-US" sz="4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Welfare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Change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uniform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land tax increase from 1.1% to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1.9%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replaces revenue loss from a 10% decrease in the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sales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tax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revenue. Sales tax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plus property tax revenue is unchanged.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72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+59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-617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+5.13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-553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8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+627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Property tax change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Income tax change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-629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Sales tax change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8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0.15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Wage tax change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3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Why </a:t>
            </a:r>
            <a:r>
              <a:rPr lang="en-US" b="1" dirty="0" err="1" smtClean="0"/>
              <a:t>CGE</a:t>
            </a:r>
            <a:r>
              <a:rPr lang="en-US" b="1" dirty="0" smtClean="0"/>
              <a:t> models for land taxation?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The conventional literature treats simple settings: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Buildings are perfectly malleable</a:t>
            </a:r>
            <a:r>
              <a:rPr lang="en-US" dirty="0" smtClean="0">
                <a:sym typeface="Wingdings" panose="05000000000000000000" pitchFamily="2" charset="2"/>
              </a:rPr>
              <a:t> adjustments are immediate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ym typeface="Wingdings" panose="05000000000000000000" pitchFamily="2" charset="2"/>
              </a:rPr>
              <a:t> Only the real estate market is considered. Labor, production and other markets are ignored.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The presence of other taxes is ignored when studying a shift to the land tax.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b="1" dirty="0" smtClean="0">
                <a:sym typeface="Wingdings" panose="05000000000000000000" pitchFamily="2" charset="2"/>
              </a:rPr>
              <a:t>The conventional literature predicts: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Perfectly neutral  welfare effects of land tax increases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Shifts from low to high structural densities (lower to higher FAR)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 R</a:t>
            </a:r>
            <a:r>
              <a:rPr lang="en-US" dirty="0" smtClean="0">
                <a:sym typeface="Wingdings" panose="05000000000000000000" pitchFamily="2" charset="2"/>
              </a:rPr>
              <a:t>eductions in urban sprawl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effects of the substitution of the </a:t>
            </a:r>
            <a:r>
              <a:rPr lang="en-US" b="1" dirty="0" err="1"/>
              <a:t>ULT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for the </a:t>
            </a:r>
            <a:r>
              <a:rPr lang="en-US" b="1" dirty="0" smtClean="0"/>
              <a:t>sales </a:t>
            </a:r>
            <a:r>
              <a:rPr lang="en-US" b="1" dirty="0"/>
              <a:t>tax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1236372"/>
            <a:ext cx="10856890" cy="53060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The sales </a:t>
            </a:r>
            <a:r>
              <a:rPr lang="en-US" dirty="0"/>
              <a:t>tax revenue </a:t>
            </a:r>
            <a:r>
              <a:rPr lang="en-US" dirty="0" smtClean="0"/>
              <a:t> </a:t>
            </a:r>
            <a:r>
              <a:rPr lang="en-US" dirty="0"/>
              <a:t>drops </a:t>
            </a:r>
            <a:r>
              <a:rPr lang="en-US" dirty="0" smtClean="0"/>
              <a:t>by $ 630 per person </a:t>
            </a:r>
            <a:r>
              <a:rPr lang="en-US" dirty="0"/>
              <a:t>because of </a:t>
            </a:r>
            <a:r>
              <a:rPr lang="en-US" dirty="0" smtClean="0"/>
              <a:t>the lower </a:t>
            </a:r>
            <a:r>
              <a:rPr lang="en-US" dirty="0"/>
              <a:t>sales tax rate. </a:t>
            </a:r>
            <a:r>
              <a:rPr lang="en-US" dirty="0" smtClean="0"/>
              <a:t>This is due to the inelasticity of the demand for most goods and services.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sales tax base </a:t>
            </a:r>
            <a:r>
              <a:rPr lang="en-US" dirty="0" smtClean="0"/>
              <a:t>(or aggregate </a:t>
            </a:r>
            <a:r>
              <a:rPr lang="en-US" dirty="0"/>
              <a:t>output value) increases by a small </a:t>
            </a:r>
            <a:r>
              <a:rPr lang="en-US" dirty="0" smtClean="0"/>
              <a:t>amount, because: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1</a:t>
            </a:r>
            <a:r>
              <a:rPr lang="en-US" dirty="0"/>
              <a:t>) A</a:t>
            </a:r>
            <a:r>
              <a:rPr lang="en-US" dirty="0" smtClean="0"/>
              <a:t>lthough wages increase, </a:t>
            </a:r>
            <a:r>
              <a:rPr lang="en-US" dirty="0"/>
              <a:t>commercial </a:t>
            </a:r>
            <a:r>
              <a:rPr lang="en-US" dirty="0" smtClean="0"/>
              <a:t>rents decrease </a:t>
            </a:r>
            <a:r>
              <a:rPr lang="en-US" dirty="0"/>
              <a:t>due to more commercial buildings </a:t>
            </a:r>
            <a:r>
              <a:rPr lang="en-US" dirty="0" smtClean="0"/>
              <a:t>as </a:t>
            </a:r>
            <a:r>
              <a:rPr lang="en-US" dirty="0"/>
              <a:t>a result of </a:t>
            </a:r>
            <a:r>
              <a:rPr lang="en-US" dirty="0" smtClean="0"/>
              <a:t>the higher </a:t>
            </a:r>
            <a:r>
              <a:rPr lang="en-US" dirty="0" err="1"/>
              <a:t>ULT</a:t>
            </a:r>
            <a:r>
              <a:rPr lang="en-US" dirty="0"/>
              <a:t> </a:t>
            </a:r>
            <a:r>
              <a:rPr lang="en-US" dirty="0" smtClean="0"/>
              <a:t>rate. These </a:t>
            </a:r>
            <a:r>
              <a:rPr lang="en-US" dirty="0"/>
              <a:t>opposite </a:t>
            </a:r>
            <a:r>
              <a:rPr lang="en-US" dirty="0" smtClean="0"/>
              <a:t>wage </a:t>
            </a:r>
            <a:r>
              <a:rPr lang="en-US" dirty="0"/>
              <a:t>and rent </a:t>
            </a:r>
            <a:r>
              <a:rPr lang="en-US" dirty="0" smtClean="0"/>
              <a:t>changes cancel </a:t>
            </a:r>
            <a:r>
              <a:rPr lang="en-US" dirty="0"/>
              <a:t>the effect on price, </a:t>
            </a:r>
            <a:r>
              <a:rPr lang="en-US" dirty="0" smtClean="0"/>
              <a:t>leading </a:t>
            </a:r>
            <a:r>
              <a:rPr lang="en-US" dirty="0"/>
              <a:t>to </a:t>
            </a:r>
            <a:r>
              <a:rPr lang="en-US" dirty="0" smtClean="0"/>
              <a:t>small increases in after-tax price.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2</a:t>
            </a:r>
            <a:r>
              <a:rPr lang="en-US" dirty="0"/>
              <a:t>) </a:t>
            </a:r>
            <a:r>
              <a:rPr lang="en-US" dirty="0" smtClean="0"/>
              <a:t>Since the after-tax price </a:t>
            </a:r>
            <a:r>
              <a:rPr lang="en-US" dirty="0"/>
              <a:t>increase </a:t>
            </a:r>
            <a:r>
              <a:rPr lang="en-US" dirty="0" smtClean="0"/>
              <a:t>is small </a:t>
            </a:r>
            <a:r>
              <a:rPr lang="en-US" dirty="0"/>
              <a:t>real output </a:t>
            </a:r>
            <a:r>
              <a:rPr lang="en-US" dirty="0" smtClean="0"/>
              <a:t>change is </a:t>
            </a:r>
            <a:r>
              <a:rPr lang="en-US" dirty="0"/>
              <a:t>also small.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80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17" y="1390918"/>
            <a:ext cx="10882648" cy="52159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We saw that the </a:t>
            </a:r>
            <a:r>
              <a:rPr lang="en-US" sz="3200" dirty="0" err="1" smtClean="0"/>
              <a:t>ULT</a:t>
            </a:r>
            <a:r>
              <a:rPr lang="en-US" sz="3200" dirty="0" smtClean="0"/>
              <a:t> (uniform ad-valorem tax on residual lot values) has positive overall welfare effects when it is substituted for the conventional property tax or for the income tax. </a:t>
            </a:r>
          </a:p>
          <a:p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It has a negative overall welfare effect when it is substituted for the sales tax.</a:t>
            </a:r>
          </a:p>
          <a:p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The </a:t>
            </a:r>
            <a:r>
              <a:rPr lang="en-US" sz="3200" dirty="0" err="1" smtClean="0"/>
              <a:t>ULT</a:t>
            </a:r>
            <a:r>
              <a:rPr lang="en-US" sz="3200" dirty="0" smtClean="0"/>
              <a:t> does induce a shift from low density SF houses to higher density apartment and commercial buildings.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49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Conclusions -- continued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17" y="1390918"/>
            <a:ext cx="10882648" cy="5215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 In the simulations done so far, the </a:t>
            </a:r>
            <a:r>
              <a:rPr lang="en-US" sz="3200" dirty="0" err="1" smtClean="0"/>
              <a:t>ULT</a:t>
            </a:r>
            <a:r>
              <a:rPr lang="en-US" sz="3200" dirty="0" smtClean="0"/>
              <a:t> had small effects on traffic congestion.</a:t>
            </a:r>
          </a:p>
          <a:p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 </a:t>
            </a:r>
            <a:r>
              <a:rPr lang="en-US" sz="3200" dirty="0" smtClean="0"/>
              <a:t>In the simulations done so far, the </a:t>
            </a:r>
            <a:r>
              <a:rPr lang="en-US" sz="3200" dirty="0" err="1" smtClean="0"/>
              <a:t>ULT</a:t>
            </a:r>
            <a:r>
              <a:rPr lang="en-US" sz="3200" dirty="0" smtClean="0"/>
              <a:t> had spatially varying effects increasing jobs, population and urban sprawl in some outlying areas while decreasing it in others.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26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</a:t>
            </a:r>
            <a:r>
              <a:rPr lang="en-US" b="1" dirty="0" err="1" smtClean="0"/>
              <a:t>RELU</a:t>
            </a:r>
            <a:r>
              <a:rPr lang="en-US" b="1" dirty="0" smtClean="0"/>
              <a:t>-TRAN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z="4400" dirty="0" smtClean="0"/>
              <a:t>R</a:t>
            </a:r>
            <a:r>
              <a:rPr lang="en-US" dirty="0" smtClean="0"/>
              <a:t>egional </a:t>
            </a:r>
            <a:r>
              <a:rPr lang="en-US" sz="4000" b="1" dirty="0" smtClean="0"/>
              <a:t>E</a:t>
            </a:r>
            <a:r>
              <a:rPr lang="en-US" dirty="0" smtClean="0"/>
              <a:t>conomy, </a:t>
            </a:r>
            <a:r>
              <a:rPr lang="en-US" sz="4400" b="1" dirty="0" smtClean="0"/>
              <a:t>L</a:t>
            </a:r>
            <a:r>
              <a:rPr lang="en-US" dirty="0" smtClean="0"/>
              <a:t>and </a:t>
            </a:r>
            <a:r>
              <a:rPr lang="en-US" sz="4000" b="1" dirty="0"/>
              <a:t>U</a:t>
            </a:r>
            <a:r>
              <a:rPr lang="en-US" dirty="0" smtClean="0"/>
              <a:t>se and </a:t>
            </a:r>
            <a:r>
              <a:rPr lang="en-US" sz="3600" b="1" dirty="0" err="1" smtClean="0"/>
              <a:t>TRAN</a:t>
            </a:r>
            <a:r>
              <a:rPr lang="en-US" dirty="0" err="1" smtClean="0"/>
              <a:t>sportation</a:t>
            </a:r>
            <a:r>
              <a:rPr lang="en-US" dirty="0" smtClean="0"/>
              <a:t> Model</a:t>
            </a:r>
          </a:p>
          <a:p>
            <a:endParaRPr lang="en-US" dirty="0"/>
          </a:p>
          <a:p>
            <a:r>
              <a:rPr lang="en-US" dirty="0"/>
              <a:t>Anas, Alex and Liu, Yu, “A regional economy, land use and transportation model (</a:t>
            </a:r>
            <a:r>
              <a:rPr lang="en-US" dirty="0" err="1"/>
              <a:t>RELU</a:t>
            </a:r>
            <a:r>
              <a:rPr lang="en-US" dirty="0"/>
              <a:t>-TRAN</a:t>
            </a:r>
            <a:r>
              <a:rPr lang="en-US" dirty="0" smtClean="0"/>
              <a:t>): formulation</a:t>
            </a:r>
            <a:r>
              <a:rPr lang="en-US" dirty="0"/>
              <a:t>, algorithm design and testing,” accepted for publication in the </a:t>
            </a:r>
            <a:r>
              <a:rPr lang="en-US" i="1" dirty="0"/>
              <a:t>Journal of Regional Science</a:t>
            </a:r>
            <a:r>
              <a:rPr lang="en-US" dirty="0" smtClean="0"/>
              <a:t>, 47(3</a:t>
            </a:r>
            <a:r>
              <a:rPr lang="en-US" dirty="0"/>
              <a:t>), 415-455, 2007</a:t>
            </a:r>
            <a:r>
              <a:rPr lang="en-US" dirty="0" smtClean="0"/>
              <a:t>.</a:t>
            </a:r>
          </a:p>
          <a:p>
            <a:r>
              <a:rPr lang="en-US" dirty="0" smtClean="0"/>
              <a:t> For published papers on </a:t>
            </a:r>
            <a:r>
              <a:rPr lang="en-US" dirty="0" err="1" smtClean="0"/>
              <a:t>RELU</a:t>
            </a:r>
            <a:r>
              <a:rPr lang="en-US" dirty="0" smtClean="0"/>
              <a:t>-TRAN applications see: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</a:t>
            </a:r>
            <a:r>
              <a:rPr lang="en-US" dirty="0" err="1" smtClean="0">
                <a:hlinkClick r:id="rId2"/>
              </a:rPr>
              <a:t>sites.google.com</a:t>
            </a:r>
            <a:r>
              <a:rPr lang="en-US" dirty="0" smtClean="0">
                <a:hlinkClick r:id="rId2"/>
              </a:rPr>
              <a:t>/site/</a:t>
            </a:r>
            <a:r>
              <a:rPr lang="en-US" dirty="0" err="1" smtClean="0">
                <a:hlinkClick r:id="rId2"/>
              </a:rPr>
              <a:t>alexanashomepage</a:t>
            </a:r>
            <a:r>
              <a:rPr lang="en-US" dirty="0" smtClean="0">
                <a:hlinkClick r:id="rId2"/>
              </a:rPr>
              <a:t>/the-</a:t>
            </a:r>
            <a:r>
              <a:rPr lang="en-US" dirty="0" err="1" smtClean="0">
                <a:hlinkClick r:id="rId2"/>
              </a:rPr>
              <a:t>relu</a:t>
            </a:r>
            <a:r>
              <a:rPr lang="en-US" dirty="0" smtClean="0">
                <a:hlinkClick r:id="rId2"/>
              </a:rPr>
              <a:t>-</a:t>
            </a:r>
            <a:r>
              <a:rPr lang="en-US" dirty="0" err="1" smtClean="0">
                <a:hlinkClick r:id="rId2"/>
              </a:rPr>
              <a:t>tran</a:t>
            </a:r>
            <a:r>
              <a:rPr lang="en-US" dirty="0" smtClean="0">
                <a:hlinkClick r:id="rId2"/>
              </a:rPr>
              <a:t>-model-and-its-applications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59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524000" y="30861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Calibri" panose="020F0502020204030204" pitchFamily="34" charset="0"/>
            </a:endParaRPr>
          </a:p>
        </p:txBody>
      </p:sp>
      <p:grpSp>
        <p:nvGrpSpPr>
          <p:cNvPr id="39939" name="Group 3"/>
          <p:cNvGrpSpPr>
            <a:grpSpLocks noChangeAspect="1"/>
          </p:cNvGrpSpPr>
          <p:nvPr/>
        </p:nvGrpSpPr>
        <p:grpSpPr bwMode="auto">
          <a:xfrm>
            <a:off x="3581400" y="381000"/>
            <a:ext cx="5791200" cy="5943600"/>
            <a:chOff x="2500" y="-22"/>
            <a:chExt cx="9009" cy="9842"/>
          </a:xfrm>
        </p:grpSpPr>
        <p:sp>
          <p:nvSpPr>
            <p:cNvPr id="39940" name="AutoShape 4"/>
            <p:cNvSpPr>
              <a:spLocks noChangeAspect="1" noChangeArrowheads="1"/>
            </p:cNvSpPr>
            <p:nvPr/>
          </p:nvSpPr>
          <p:spPr bwMode="auto">
            <a:xfrm>
              <a:off x="2500" y="-22"/>
              <a:ext cx="9009" cy="9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39941" name="Oval 5"/>
            <p:cNvSpPr>
              <a:spLocks noChangeArrowheads="1"/>
            </p:cNvSpPr>
            <p:nvPr/>
          </p:nvSpPr>
          <p:spPr bwMode="auto">
            <a:xfrm>
              <a:off x="4973" y="-21"/>
              <a:ext cx="2827" cy="1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lIns="77724" tIns="38862" rIns="77724" bIns="38862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4443" y="2158"/>
              <a:ext cx="4240" cy="909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3399"/>
              </a:solidFill>
              <a:miter lim="800000"/>
              <a:headEnd/>
              <a:tailEnd/>
            </a:ln>
          </p:spPr>
          <p:txBody>
            <a:bodyPr lIns="77724" tIns="38862" rIns="77724" bIns="38862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 sz="1600" b="1">
                  <a:solidFill>
                    <a:srgbClr val="000000"/>
                  </a:solidFill>
                  <a:ea typeface="Batang" panose="02030600000101010101" pitchFamily="18" charset="-127"/>
                </a:rPr>
                <a:t>RELU</a:t>
              </a:r>
              <a:endParaRPr lang="en-US" altLang="ko-KR" sz="900" b="1">
                <a:solidFill>
                  <a:srgbClr val="000000"/>
                </a:solidFill>
                <a:ea typeface="Batang" panose="02030600000101010101" pitchFamily="18" charset="-127"/>
              </a:endParaRPr>
            </a:p>
            <a:p>
              <a:pPr eaLnBrk="1" hangingPunct="1"/>
              <a:r>
                <a:rPr lang="en-US" altLang="ko-KR" sz="1100" b="1">
                  <a:solidFill>
                    <a:srgbClr val="0000FF"/>
                  </a:solidFill>
                  <a:ea typeface="Batang" panose="02030600000101010101" pitchFamily="18" charset="-127"/>
                </a:rPr>
                <a:t>RELU LOOPS CONVERGED</a:t>
              </a:r>
              <a:endParaRPr lang="en-US"/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5503" y="3612"/>
              <a:ext cx="1943" cy="54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7724" tIns="38862" rIns="77724" bIns="38862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 sz="1200" b="1">
                  <a:solidFill>
                    <a:srgbClr val="000000"/>
                  </a:solidFill>
                  <a:ea typeface="Batang" panose="02030600000101010101" pitchFamily="18" charset="-127"/>
                </a:rPr>
                <a:t>RELU TRIPS</a:t>
              </a:r>
              <a:endParaRPr lang="en-US"/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4443" y="4702"/>
              <a:ext cx="4240" cy="908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7724" tIns="38862" rIns="77724" bIns="38862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 sz="1600" b="1">
                  <a:ea typeface="Batang" panose="02030600000101010101" pitchFamily="18" charset="-127"/>
                </a:rPr>
                <a:t>TRAN</a:t>
              </a:r>
            </a:p>
            <a:p>
              <a:pPr eaLnBrk="1" hangingPunct="1"/>
              <a:r>
                <a:rPr lang="en-US" altLang="ko-KR" sz="1100" b="1">
                  <a:solidFill>
                    <a:srgbClr val="0000FF"/>
                  </a:solidFill>
                  <a:ea typeface="Batang" panose="02030600000101010101" pitchFamily="18" charset="-127"/>
                </a:rPr>
                <a:t>TRAN ITERATIONS</a:t>
              </a:r>
              <a:r>
                <a:rPr lang="en-US" altLang="ko-KR" sz="1200" b="1">
                  <a:solidFill>
                    <a:srgbClr val="0000FF"/>
                  </a:solidFill>
                  <a:ea typeface="Batang" panose="02030600000101010101" pitchFamily="18" charset="-127"/>
                </a:rPr>
                <a:t> </a:t>
              </a:r>
              <a:r>
                <a:rPr lang="en-US" altLang="ko-KR" sz="1100" b="1">
                  <a:solidFill>
                    <a:srgbClr val="0000FF"/>
                  </a:solidFill>
                  <a:ea typeface="Batang" panose="02030600000101010101" pitchFamily="18" charset="-127"/>
                </a:rPr>
                <a:t>CONVERGED</a:t>
              </a:r>
              <a:endParaRPr lang="en-US"/>
            </a:p>
          </p:txBody>
        </p:sp>
        <p:sp>
          <p:nvSpPr>
            <p:cNvPr id="39945" name="Line 9"/>
            <p:cNvSpPr>
              <a:spLocks noChangeShapeType="1"/>
            </p:cNvSpPr>
            <p:nvPr/>
          </p:nvSpPr>
          <p:spPr bwMode="auto">
            <a:xfrm>
              <a:off x="6320" y="1212"/>
              <a:ext cx="0" cy="926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5326" y="160"/>
              <a:ext cx="2650" cy="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7724" tIns="38862" rIns="77724" bIns="38862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200" b="1">
                  <a:solidFill>
                    <a:srgbClr val="000000"/>
                  </a:solidFill>
                  <a:ea typeface="Batang" panose="02030600000101010101" pitchFamily="18" charset="-127"/>
                </a:rPr>
                <a:t>STARTING POINT</a:t>
              </a:r>
            </a:p>
            <a:p>
              <a:pPr eaLnBrk="1" hangingPunct="1"/>
              <a:r>
                <a:rPr lang="en-US" altLang="ko-KR" sz="1200" b="1">
                  <a:solidFill>
                    <a:srgbClr val="000000"/>
                  </a:solidFill>
                  <a:ea typeface="Batang" panose="02030600000101010101" pitchFamily="18" charset="-127"/>
                </a:rPr>
                <a:t>  p, w, R,V,S G, g </a:t>
              </a:r>
              <a:endParaRPr lang="en-US"/>
            </a:p>
          </p:txBody>
        </p:sp>
        <p:sp>
          <p:nvSpPr>
            <p:cNvPr id="39947" name="Line 11"/>
            <p:cNvSpPr>
              <a:spLocks noChangeShapeType="1"/>
            </p:cNvSpPr>
            <p:nvPr/>
          </p:nvSpPr>
          <p:spPr bwMode="auto">
            <a:xfrm flipH="1">
              <a:off x="6386" y="3067"/>
              <a:ext cx="1" cy="545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8" name="Line 12"/>
            <p:cNvSpPr>
              <a:spLocks noChangeShapeType="1"/>
            </p:cNvSpPr>
            <p:nvPr/>
          </p:nvSpPr>
          <p:spPr bwMode="auto">
            <a:xfrm>
              <a:off x="6386" y="4157"/>
              <a:ext cx="1" cy="545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 flipV="1">
              <a:off x="3207" y="4702"/>
              <a:ext cx="1" cy="1817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0" name="Oval 14"/>
            <p:cNvSpPr>
              <a:spLocks noChangeArrowheads="1"/>
            </p:cNvSpPr>
            <p:nvPr/>
          </p:nvSpPr>
          <p:spPr bwMode="auto">
            <a:xfrm>
              <a:off x="2500" y="3067"/>
              <a:ext cx="1590" cy="1635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lIns="77724" tIns="38862" rIns="77724" bIns="38862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Update</a:t>
              </a:r>
            </a:p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G and g</a:t>
              </a:r>
            </a:p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for next</a:t>
              </a:r>
            </a:p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cycle</a:t>
              </a:r>
              <a:endParaRPr lang="en-US"/>
            </a:p>
          </p:txBody>
        </p:sp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 flipV="1">
              <a:off x="3207" y="1432"/>
              <a:ext cx="1" cy="1635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 flipV="1">
              <a:off x="3207" y="1418"/>
              <a:ext cx="3113" cy="14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Text Box 17"/>
            <p:cNvSpPr txBox="1">
              <a:spLocks noChangeArrowheads="1"/>
            </p:cNvSpPr>
            <p:nvPr/>
          </p:nvSpPr>
          <p:spPr bwMode="auto">
            <a:xfrm>
              <a:off x="3321" y="1416"/>
              <a:ext cx="2397" cy="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7724" tIns="38862" rIns="77724" bIns="38862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3383" y="1432"/>
              <a:ext cx="2737" cy="438"/>
            </a:xfrm>
            <a:prstGeom prst="rect">
              <a:avLst/>
            </a:prstGeom>
            <a:noFill/>
            <a:ln w="9525">
              <a:solidFill>
                <a:srgbClr val="3333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7724" tIns="38862" rIns="77724" bIns="38862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200" b="1">
                  <a:solidFill>
                    <a:srgbClr val="333399"/>
                  </a:solidFill>
                  <a:ea typeface="Batang" panose="02030600000101010101" pitchFamily="18" charset="-127"/>
                </a:rPr>
                <a:t>RELU-TRAN</a:t>
              </a:r>
              <a:r>
                <a:rPr lang="en-US" altLang="ko-KR" sz="1300" b="1">
                  <a:solidFill>
                    <a:srgbClr val="333399"/>
                  </a:solidFill>
                  <a:ea typeface="Batang" panose="02030600000101010101" pitchFamily="18" charset="-127"/>
                </a:rPr>
                <a:t> CYCLE</a:t>
              </a:r>
              <a:endParaRPr lang="en-US"/>
            </a:p>
          </p:txBody>
        </p:sp>
        <p:sp>
          <p:nvSpPr>
            <p:cNvPr id="39955" name="Text Box 19"/>
            <p:cNvSpPr txBox="1">
              <a:spLocks noChangeArrowheads="1"/>
            </p:cNvSpPr>
            <p:nvPr/>
          </p:nvSpPr>
          <p:spPr bwMode="auto">
            <a:xfrm>
              <a:off x="2620" y="8721"/>
              <a:ext cx="8379" cy="1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7724" tIns="38862" rIns="77724" bIns="38862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ko-KR" b="1">
                <a:solidFill>
                  <a:srgbClr val="000000"/>
                </a:solidFill>
                <a:ea typeface="Batang" panose="02030600000101010101" pitchFamily="18" charset="-127"/>
              </a:endParaRPr>
            </a:p>
            <a:p>
              <a:pPr eaLnBrk="1" hangingPunct="1"/>
              <a:endParaRPr lang="en-US" altLang="ko-KR" b="1">
                <a:solidFill>
                  <a:srgbClr val="000000"/>
                </a:solidFill>
                <a:ea typeface="Batang" panose="02030600000101010101" pitchFamily="18" charset="-127"/>
              </a:endParaRPr>
            </a:p>
            <a:p>
              <a:pPr algn="ctr" eaLnBrk="1" hangingPunct="1"/>
              <a:r>
                <a:rPr lang="en-US" altLang="ko-KR" b="1">
                  <a:solidFill>
                    <a:srgbClr val="000000"/>
                  </a:solidFill>
                  <a:ea typeface="Batang" panose="02030600000101010101" pitchFamily="18" charset="-127"/>
                </a:rPr>
                <a:t>Cyclical linking of the RELU and TRAN algorithms in RELU-TRAN</a:t>
              </a:r>
              <a:endParaRPr lang="en-US" b="1"/>
            </a:p>
          </p:txBody>
        </p:sp>
        <p:sp>
          <p:nvSpPr>
            <p:cNvPr id="39956" name="Oval 20"/>
            <p:cNvSpPr>
              <a:spLocks noChangeArrowheads="1"/>
            </p:cNvSpPr>
            <p:nvPr/>
          </p:nvSpPr>
          <p:spPr bwMode="auto">
            <a:xfrm>
              <a:off x="4620" y="6155"/>
              <a:ext cx="3886" cy="1636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000" b="1">
                  <a:ea typeface="Batang" panose="02030600000101010101" pitchFamily="18" charset="-127"/>
                </a:rPr>
                <a:t>     G and g converged?</a:t>
              </a:r>
            </a:p>
            <a:p>
              <a:pPr eaLnBrk="1" hangingPunct="1"/>
              <a:r>
                <a:rPr lang="en-US" altLang="ko-KR" sz="1000" b="1">
                  <a:ea typeface="Batang" panose="02030600000101010101" pitchFamily="18" charset="-127"/>
                </a:rPr>
                <a:t>     p, w, R, V converged?</a:t>
              </a:r>
            </a:p>
            <a:p>
              <a:pPr algn="ctr" eaLnBrk="1" hangingPunct="1"/>
              <a:r>
                <a:rPr lang="en-US" altLang="ko-KR" sz="1000" b="1">
                  <a:ea typeface="Batang" panose="02030600000101010101" pitchFamily="18" charset="-127"/>
                </a:rPr>
                <a:t>Excess demands, profits converged?</a:t>
              </a:r>
              <a:endParaRPr lang="en-US"/>
            </a:p>
          </p:txBody>
        </p:sp>
        <p:sp>
          <p:nvSpPr>
            <p:cNvPr id="39957" name="AutoShape 21"/>
            <p:cNvSpPr>
              <a:spLocks noChangeArrowheads="1"/>
            </p:cNvSpPr>
            <p:nvPr/>
          </p:nvSpPr>
          <p:spPr bwMode="auto">
            <a:xfrm rot="-178326">
              <a:off x="2500" y="6519"/>
              <a:ext cx="1590" cy="1090"/>
            </a:xfrm>
            <a:prstGeom prst="diamond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200">
                  <a:latin typeface="Times New Roman" panose="02020603050405020304" pitchFamily="18" charset="0"/>
                  <a:ea typeface="Batang" panose="02030600000101010101" pitchFamily="18" charset="-127"/>
                </a:rPr>
                <a:t>  </a:t>
              </a:r>
              <a:r>
                <a:rPr lang="en-US" altLang="ko-KR" sz="1200" b="1">
                  <a:ea typeface="Batang" panose="02030600000101010101" pitchFamily="18" charset="-127"/>
                </a:rPr>
                <a:t>NO</a:t>
              </a:r>
              <a:endParaRPr lang="en-US"/>
            </a:p>
          </p:txBody>
        </p:sp>
        <p:sp>
          <p:nvSpPr>
            <p:cNvPr id="39958" name="Line 22"/>
            <p:cNvSpPr>
              <a:spLocks noChangeShapeType="1"/>
            </p:cNvSpPr>
            <p:nvPr/>
          </p:nvSpPr>
          <p:spPr bwMode="auto">
            <a:xfrm flipH="1">
              <a:off x="4090" y="7064"/>
              <a:ext cx="530" cy="1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9" name="AutoShape 23"/>
            <p:cNvSpPr>
              <a:spLocks noChangeArrowheads="1"/>
            </p:cNvSpPr>
            <p:nvPr/>
          </p:nvSpPr>
          <p:spPr bwMode="auto">
            <a:xfrm>
              <a:off x="9036" y="6519"/>
              <a:ext cx="1590" cy="1090"/>
            </a:xfrm>
            <a:prstGeom prst="diamond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200" b="1">
                  <a:latin typeface="Times New Roman" panose="02020603050405020304" pitchFamily="18" charset="0"/>
                  <a:ea typeface="Batang" panose="02030600000101010101" pitchFamily="18" charset="-127"/>
                </a:rPr>
                <a:t> </a:t>
              </a:r>
              <a:r>
                <a:rPr lang="en-US" altLang="ko-KR" sz="1200" b="1">
                  <a:ea typeface="Batang" panose="02030600000101010101" pitchFamily="18" charset="-127"/>
                </a:rPr>
                <a:t>YES</a:t>
              </a:r>
              <a:endParaRPr lang="en-US"/>
            </a:p>
          </p:txBody>
        </p:sp>
        <p:sp>
          <p:nvSpPr>
            <p:cNvPr id="39960" name="Line 24"/>
            <p:cNvSpPr>
              <a:spLocks noChangeShapeType="1"/>
            </p:cNvSpPr>
            <p:nvPr/>
          </p:nvSpPr>
          <p:spPr bwMode="auto">
            <a:xfrm>
              <a:off x="8506" y="7064"/>
              <a:ext cx="530" cy="1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Oval 25"/>
            <p:cNvSpPr>
              <a:spLocks noChangeArrowheads="1"/>
            </p:cNvSpPr>
            <p:nvPr/>
          </p:nvSpPr>
          <p:spPr bwMode="auto">
            <a:xfrm>
              <a:off x="4620" y="7972"/>
              <a:ext cx="3710" cy="1091"/>
            </a:xfrm>
            <a:prstGeom prst="ellipse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 sz="1100" b="1">
                  <a:solidFill>
                    <a:srgbClr val="0000FF"/>
                  </a:solidFill>
                  <a:ea typeface="Batang" panose="02030600000101010101" pitchFamily="18" charset="-127"/>
                </a:rPr>
                <a:t>RELU-TRAN CYCLES</a:t>
              </a:r>
            </a:p>
            <a:p>
              <a:pPr algn="ctr" eaLnBrk="1" hangingPunct="1"/>
              <a:r>
                <a:rPr lang="en-US" altLang="ko-KR" sz="1100" b="1">
                  <a:solidFill>
                    <a:srgbClr val="0000FF"/>
                  </a:solidFill>
                  <a:ea typeface="Batang" panose="02030600000101010101" pitchFamily="18" charset="-127"/>
                </a:rPr>
                <a:t>CONVERGED</a:t>
              </a:r>
            </a:p>
            <a:p>
              <a:pPr eaLnBrk="1" hangingPunct="1"/>
              <a:endParaRPr lang="en-US"/>
            </a:p>
          </p:txBody>
        </p:sp>
        <p:sp>
          <p:nvSpPr>
            <p:cNvPr id="39962" name="Line 26"/>
            <p:cNvSpPr>
              <a:spLocks noChangeShapeType="1"/>
            </p:cNvSpPr>
            <p:nvPr/>
          </p:nvSpPr>
          <p:spPr bwMode="auto">
            <a:xfrm>
              <a:off x="8330" y="8517"/>
              <a:ext cx="1413" cy="1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Line 27"/>
            <p:cNvSpPr>
              <a:spLocks noChangeShapeType="1"/>
            </p:cNvSpPr>
            <p:nvPr/>
          </p:nvSpPr>
          <p:spPr bwMode="auto">
            <a:xfrm>
              <a:off x="9566" y="7609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>
              <a:off x="6386" y="5610"/>
              <a:ext cx="0" cy="545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5" name="Line 29"/>
            <p:cNvSpPr>
              <a:spLocks noChangeShapeType="1"/>
            </p:cNvSpPr>
            <p:nvPr/>
          </p:nvSpPr>
          <p:spPr bwMode="auto">
            <a:xfrm>
              <a:off x="9743" y="7609"/>
              <a:ext cx="0" cy="908"/>
            </a:xfrm>
            <a:prstGeom prst="line">
              <a:avLst/>
            </a:prstGeom>
            <a:noFill/>
            <a:ln w="76200" cmpd="tri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30506" y="314109"/>
            <a:ext cx="33005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Structure of the</a:t>
            </a:r>
          </a:p>
          <a:p>
            <a:r>
              <a:rPr lang="en-US" sz="3200" b="1" i="1" dirty="0" err="1" smtClean="0"/>
              <a:t>RELU</a:t>
            </a:r>
            <a:r>
              <a:rPr lang="en-US" sz="3200" b="1" i="1" dirty="0" smtClean="0"/>
              <a:t>-TRAN model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64899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Group 2"/>
          <p:cNvGrpSpPr>
            <a:grpSpLocks noChangeAspect="1"/>
          </p:cNvGrpSpPr>
          <p:nvPr/>
        </p:nvGrpSpPr>
        <p:grpSpPr bwMode="auto">
          <a:xfrm>
            <a:off x="1524000" y="-228600"/>
            <a:ext cx="6477000" cy="7418388"/>
            <a:chOff x="2520" y="5685"/>
            <a:chExt cx="7197" cy="13265"/>
          </a:xfrm>
        </p:grpSpPr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5399" y="8317"/>
              <a:ext cx="3337" cy="6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85954" tIns="42977" rIns="85954" bIns="42977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PRICES,  p</a:t>
              </a:r>
            </a:p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( w, R ) </a:t>
              </a:r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  <a:sym typeface="Wingdings" panose="05000000000000000000" pitchFamily="2" charset="2"/>
                </a:rPr>
                <a:t></a:t>
              </a:r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p</a:t>
              </a:r>
              <a:endParaRPr lang="en-US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5420" y="9468"/>
              <a:ext cx="3300" cy="6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5420" y="10455"/>
              <a:ext cx="3300" cy="6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5420" y="11607"/>
              <a:ext cx="3300" cy="6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5420" y="12758"/>
              <a:ext cx="3300" cy="6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5420" y="13910"/>
              <a:ext cx="3300" cy="65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5719" y="6508"/>
              <a:ext cx="2801" cy="1151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6998" y="7659"/>
              <a:ext cx="22" cy="69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6998" y="8975"/>
              <a:ext cx="1" cy="49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6998" y="10126"/>
              <a:ext cx="1" cy="32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6998" y="11113"/>
              <a:ext cx="1" cy="49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6998" y="12265"/>
              <a:ext cx="1" cy="45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6998" y="13416"/>
              <a:ext cx="1" cy="49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 flipV="1">
              <a:off x="3959" y="7824"/>
              <a:ext cx="3039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194" name="Object 2"/>
            <p:cNvGraphicFramePr>
              <a:graphicFrameLocks noChangeAspect="1"/>
            </p:cNvGraphicFramePr>
            <p:nvPr/>
          </p:nvGraphicFramePr>
          <p:xfrm>
            <a:off x="2520" y="5685"/>
            <a:ext cx="167" cy="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0" name="Equation" r:id="rId3" imgW="126890" imgH="190335" progId="Equation.DSMT4">
                    <p:embed/>
                  </p:oleObj>
                </mc:Choice>
                <mc:Fallback>
                  <p:oleObj name="Equation" r:id="rId3" imgW="126890" imgH="19033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0" y="5685"/>
                          <a:ext cx="167" cy="2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0" name="Text Box 19"/>
            <p:cNvSpPr txBox="1">
              <a:spLocks noChangeArrowheads="1"/>
            </p:cNvSpPr>
            <p:nvPr/>
          </p:nvSpPr>
          <p:spPr bwMode="auto">
            <a:xfrm>
              <a:off x="5399" y="9468"/>
              <a:ext cx="3359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5954" tIns="42977" rIns="85954" bIns="42977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OUTPUTS</a:t>
              </a:r>
              <a:r>
                <a:rPr lang="en-US" altLang="ko-KR" sz="1100">
                  <a:solidFill>
                    <a:srgbClr val="000000"/>
                  </a:solidFill>
                  <a:ea typeface="Batang" panose="02030600000101010101" pitchFamily="18" charset="-127"/>
                </a:rPr>
                <a:t>, </a:t>
              </a:r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X</a:t>
              </a:r>
            </a:p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( p, w, R, S,V )</a:t>
              </a:r>
              <a:r>
                <a:rPr lang="en-US" altLang="ko-KR" sz="1100">
                  <a:solidFill>
                    <a:srgbClr val="000000"/>
                  </a:solidFill>
                  <a:ea typeface="Batang" panose="02030600000101010101" pitchFamily="18" charset="-127"/>
                </a:rPr>
                <a:t> </a:t>
              </a:r>
              <a:r>
                <a:rPr lang="en-US" altLang="ko-KR" sz="1100">
                  <a:solidFill>
                    <a:srgbClr val="000000"/>
                  </a:solidFill>
                  <a:ea typeface="Batang" panose="02030600000101010101" pitchFamily="18" charset="-127"/>
                  <a:sym typeface="Wingdings" panose="05000000000000000000" pitchFamily="2" charset="2"/>
                </a:rPr>
                <a:t></a:t>
              </a:r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X</a:t>
              </a:r>
              <a:endParaRPr lang="en-US"/>
            </a:p>
          </p:txBody>
        </p:sp>
        <p:sp>
          <p:nvSpPr>
            <p:cNvPr id="8211" name="Text Box 20"/>
            <p:cNvSpPr txBox="1">
              <a:spLocks noChangeArrowheads="1"/>
            </p:cNvSpPr>
            <p:nvPr/>
          </p:nvSpPr>
          <p:spPr bwMode="auto">
            <a:xfrm>
              <a:off x="5399" y="10455"/>
              <a:ext cx="3199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5954" tIns="42977" rIns="85954" bIns="42977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                  WAGES</a:t>
              </a:r>
              <a:r>
                <a:rPr lang="en-US" altLang="ko-KR" sz="1100">
                  <a:solidFill>
                    <a:srgbClr val="000000"/>
                  </a:solidFill>
                  <a:ea typeface="Batang" panose="02030600000101010101" pitchFamily="18" charset="-127"/>
                </a:rPr>
                <a:t>, </a:t>
              </a:r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w</a:t>
              </a:r>
            </a:p>
            <a:p>
              <a:pPr algn="ctr" eaLnBrk="1" hangingPunct="1"/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 ( p, X, R,S,V )</a:t>
              </a:r>
              <a:r>
                <a:rPr lang="en-US" altLang="ko-KR" sz="1100">
                  <a:solidFill>
                    <a:srgbClr val="000000"/>
                  </a:solidFill>
                  <a:ea typeface="Batang" panose="02030600000101010101" pitchFamily="18" charset="-127"/>
                  <a:sym typeface="Wingdings" panose="05000000000000000000" pitchFamily="2" charset="2"/>
                </a:rPr>
                <a:t></a:t>
              </a:r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w</a:t>
              </a:r>
            </a:p>
            <a:p>
              <a:pPr eaLnBrk="1" hangingPunct="1"/>
              <a:endParaRPr lang="en-US"/>
            </a:p>
          </p:txBody>
        </p:sp>
        <p:sp>
          <p:nvSpPr>
            <p:cNvPr id="8212" name="Text Box 21"/>
            <p:cNvSpPr txBox="1">
              <a:spLocks noChangeArrowheads="1"/>
            </p:cNvSpPr>
            <p:nvPr/>
          </p:nvSpPr>
          <p:spPr bwMode="auto">
            <a:xfrm>
              <a:off x="5399" y="11607"/>
              <a:ext cx="3359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5954" tIns="42977" rIns="85954" bIns="42977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RENTS</a:t>
              </a:r>
              <a:r>
                <a:rPr lang="pt-BR" altLang="ko-KR" sz="1100">
                  <a:solidFill>
                    <a:srgbClr val="000000"/>
                  </a:solidFill>
                  <a:ea typeface="Batang" panose="02030600000101010101" pitchFamily="18" charset="-127"/>
                </a:rPr>
                <a:t>,</a:t>
              </a:r>
              <a:r>
                <a:rPr lang="pt-BR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 R</a:t>
              </a:r>
            </a:p>
            <a:p>
              <a:pPr algn="ctr" eaLnBrk="1" hangingPunct="1"/>
              <a:r>
                <a:rPr lang="pt-BR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(p, X, w, S,V)</a:t>
              </a:r>
              <a:r>
                <a:rPr lang="pt-BR" altLang="ko-KR" sz="1100" b="1">
                  <a:solidFill>
                    <a:srgbClr val="000000"/>
                  </a:solidFill>
                  <a:ea typeface="Batang" panose="02030600000101010101" pitchFamily="18" charset="-127"/>
                  <a:sym typeface="Wingdings" panose="05000000000000000000" pitchFamily="2" charset="2"/>
                </a:rPr>
                <a:t></a:t>
              </a:r>
              <a:r>
                <a:rPr lang="pt-BR" altLang="ko-KR" sz="1100">
                  <a:solidFill>
                    <a:srgbClr val="000000"/>
                  </a:solidFill>
                  <a:ea typeface="Batang" panose="02030600000101010101" pitchFamily="18" charset="-127"/>
                </a:rPr>
                <a:t> </a:t>
              </a:r>
              <a:r>
                <a:rPr lang="pt-BR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R</a:t>
              </a:r>
            </a:p>
            <a:p>
              <a:pPr eaLnBrk="1" hangingPunct="1"/>
              <a:endParaRPr lang="en-US"/>
            </a:p>
          </p:txBody>
        </p:sp>
        <p:sp>
          <p:nvSpPr>
            <p:cNvPr id="19478" name="Text Box 22"/>
            <p:cNvSpPr txBox="1">
              <a:spLocks noChangeArrowheads="1"/>
            </p:cNvSpPr>
            <p:nvPr/>
          </p:nvSpPr>
          <p:spPr bwMode="auto">
            <a:xfrm>
              <a:off x="5399" y="12759"/>
              <a:ext cx="3359" cy="659"/>
            </a:xfrm>
            <a:prstGeom prst="rect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85954" tIns="42977" rIns="85954" bIns="42977"/>
            <a:lstStyle/>
            <a:p>
              <a:pPr algn="ctr">
                <a:defRPr/>
              </a:pP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</a:rPr>
                <a:t>VALUES, V</a:t>
              </a:r>
            </a:p>
            <a:p>
              <a:pPr algn="ctr">
                <a:defRPr/>
              </a:pP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</a:rPr>
                <a:t>R</a:t>
              </a: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  <a:sym typeface="Wingdings" pitchFamily="2" charset="2"/>
                </a:rPr>
                <a:t></a:t>
              </a: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</a:rPr>
                <a:t>V</a:t>
              </a:r>
              <a:endParaRPr lang="en-US">
                <a:latin typeface="Arial" charset="0"/>
              </a:endParaRPr>
            </a:p>
          </p:txBody>
        </p:sp>
        <p:sp>
          <p:nvSpPr>
            <p:cNvPr id="19479" name="Text Box 23"/>
            <p:cNvSpPr txBox="1">
              <a:spLocks noChangeArrowheads="1"/>
            </p:cNvSpPr>
            <p:nvPr/>
          </p:nvSpPr>
          <p:spPr bwMode="auto">
            <a:xfrm>
              <a:off x="5399" y="13911"/>
              <a:ext cx="3359" cy="659"/>
            </a:xfrm>
            <a:prstGeom prst="rect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85954" tIns="42977" rIns="85954" bIns="42977"/>
            <a:lstStyle/>
            <a:p>
              <a:pPr>
                <a:defRPr/>
              </a:pP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</a:rPr>
                <a:t>                  STOCKS</a:t>
              </a:r>
              <a:r>
                <a:rPr lang="en-US" altLang="ko-KR" sz="1100">
                  <a:solidFill>
                    <a:srgbClr val="000000"/>
                  </a:solidFill>
                  <a:latin typeface="Arial" charset="0"/>
                  <a:ea typeface="Batang" pitchFamily="18" charset="-127"/>
                </a:rPr>
                <a:t>, </a:t>
              </a: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</a:rPr>
                <a:t>S</a:t>
              </a:r>
            </a:p>
            <a:p>
              <a:pPr algn="ctr">
                <a:defRPr/>
              </a:pP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</a:rPr>
                <a:t>V</a:t>
              </a: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  <a:sym typeface="Wingdings" pitchFamily="2" charset="2"/>
                </a:rPr>
                <a:t></a:t>
              </a:r>
              <a:r>
                <a:rPr lang="en-US" altLang="ko-KR" sz="1100" b="1">
                  <a:solidFill>
                    <a:srgbClr val="000000"/>
                  </a:solidFill>
                  <a:latin typeface="Arial" charset="0"/>
                  <a:ea typeface="Batang" pitchFamily="18" charset="-127"/>
                </a:rPr>
                <a:t>S</a:t>
              </a:r>
              <a:endParaRPr lang="en-US">
                <a:latin typeface="Arial" charset="0"/>
              </a:endParaRPr>
            </a:p>
          </p:txBody>
        </p:sp>
        <p:sp>
          <p:nvSpPr>
            <p:cNvPr id="8215" name="Text Box 24"/>
            <p:cNvSpPr txBox="1">
              <a:spLocks noChangeArrowheads="1"/>
            </p:cNvSpPr>
            <p:nvPr/>
          </p:nvSpPr>
          <p:spPr bwMode="auto">
            <a:xfrm>
              <a:off x="5991" y="6639"/>
              <a:ext cx="2303" cy="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5954" tIns="42977" rIns="85954" bIns="4297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100">
                  <a:solidFill>
                    <a:srgbClr val="000000"/>
                  </a:solidFill>
                  <a:ea typeface="Batang" panose="02030600000101010101" pitchFamily="18" charset="-127"/>
                </a:rPr>
                <a:t>       </a:t>
              </a:r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START POINT</a:t>
              </a:r>
            </a:p>
            <a:p>
              <a:pPr eaLnBrk="1" hangingPunct="1"/>
              <a:r>
                <a:rPr lang="en-US" altLang="ko-KR" sz="1100">
                  <a:solidFill>
                    <a:srgbClr val="000000"/>
                  </a:solidFill>
                  <a:ea typeface="Batang" panose="02030600000101010101" pitchFamily="18" charset="-127"/>
                </a:rPr>
                <a:t>      </a:t>
              </a:r>
              <a:r>
                <a:rPr lang="en-US" altLang="ko-KR" sz="1100" b="1">
                  <a:solidFill>
                    <a:srgbClr val="000000"/>
                  </a:solidFill>
                  <a:ea typeface="Batang" panose="02030600000101010101" pitchFamily="18" charset="-127"/>
                </a:rPr>
                <a:t>p, w, R, V, S, G, g</a:t>
              </a:r>
              <a:endParaRPr lang="en-US"/>
            </a:p>
          </p:txBody>
        </p:sp>
        <p:sp>
          <p:nvSpPr>
            <p:cNvPr id="8216" name="Text Box 25"/>
            <p:cNvSpPr txBox="1">
              <a:spLocks noChangeArrowheads="1"/>
            </p:cNvSpPr>
            <p:nvPr/>
          </p:nvSpPr>
          <p:spPr bwMode="auto">
            <a:xfrm>
              <a:off x="4219" y="6712"/>
              <a:ext cx="1303" cy="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5954" tIns="42977" rIns="85954" bIns="4297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217" name="Text Box 26"/>
            <p:cNvSpPr txBox="1">
              <a:spLocks noChangeArrowheads="1"/>
            </p:cNvSpPr>
            <p:nvPr/>
          </p:nvSpPr>
          <p:spPr bwMode="auto">
            <a:xfrm>
              <a:off x="3499" y="17116"/>
              <a:ext cx="6020" cy="1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5954" tIns="42977" rIns="85954" bIns="4297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300" b="1">
                  <a:solidFill>
                    <a:srgbClr val="000000"/>
                  </a:solidFill>
                  <a:ea typeface="Batang" panose="02030600000101010101" pitchFamily="18" charset="-127"/>
                </a:rPr>
                <a:t>                      </a:t>
              </a:r>
            </a:p>
            <a:p>
              <a:pPr algn="ctr" eaLnBrk="1" hangingPunct="1"/>
              <a:r>
                <a:rPr lang="en-US" altLang="ko-KR" sz="1300" b="1">
                  <a:solidFill>
                    <a:srgbClr val="000000"/>
                  </a:solidFill>
                  <a:ea typeface="Batang" panose="02030600000101010101" pitchFamily="18" charset="-127"/>
                </a:rPr>
                <a:t>                           </a:t>
              </a:r>
              <a:r>
                <a:rPr lang="en-US" altLang="ko-KR" b="1">
                  <a:solidFill>
                    <a:srgbClr val="000000"/>
                  </a:solidFill>
                  <a:ea typeface="Batang" panose="02030600000101010101" pitchFamily="18" charset="-127"/>
                </a:rPr>
                <a:t> </a:t>
              </a:r>
              <a:r>
                <a:rPr lang="en-US" altLang="ko-KR">
                  <a:solidFill>
                    <a:srgbClr val="000000"/>
                  </a:solidFill>
                  <a:ea typeface="Batang" panose="02030600000101010101" pitchFamily="18" charset="-127"/>
                </a:rPr>
                <a:t> </a:t>
              </a:r>
              <a:r>
                <a:rPr lang="en-US" altLang="ko-KR" sz="2400" b="1">
                  <a:solidFill>
                    <a:srgbClr val="000000"/>
                  </a:solidFill>
                  <a:ea typeface="Batang" panose="02030600000101010101" pitchFamily="18" charset="-127"/>
                </a:rPr>
                <a:t>The RELU algorithm</a:t>
              </a:r>
              <a:endParaRPr lang="en-US" altLang="ko-KR" b="1">
                <a:solidFill>
                  <a:srgbClr val="000000"/>
                </a:solidFill>
                <a:ea typeface="Batang" panose="02030600000101010101" pitchFamily="18" charset="-127"/>
              </a:endParaRPr>
            </a:p>
            <a:p>
              <a:pPr eaLnBrk="1" hangingPunct="1"/>
              <a:r>
                <a:rPr lang="en-US" altLang="ko-KR" sz="1100">
                  <a:solidFill>
                    <a:srgbClr val="000000"/>
                  </a:solidFill>
                  <a:ea typeface="Batang" panose="02030600000101010101" pitchFamily="18" charset="-127"/>
                </a:rPr>
                <a:t>                 </a:t>
              </a:r>
              <a:endParaRPr lang="en-US" altLang="ko-KR" sz="1300">
                <a:solidFill>
                  <a:srgbClr val="000000"/>
                </a:solidFill>
                <a:ea typeface="Batang" panose="02030600000101010101" pitchFamily="18" charset="-127"/>
              </a:endParaRPr>
            </a:p>
            <a:p>
              <a:pPr eaLnBrk="1" hangingPunct="1"/>
              <a:r>
                <a:rPr lang="en-US" altLang="ko-KR" sz="1300">
                  <a:solidFill>
                    <a:srgbClr val="000000"/>
                  </a:solidFill>
                  <a:ea typeface="Batang" panose="02030600000101010101" pitchFamily="18" charset="-127"/>
                </a:rPr>
                <a:t>     </a:t>
              </a:r>
              <a:endParaRPr lang="en-US"/>
            </a:p>
          </p:txBody>
        </p:sp>
        <p:sp>
          <p:nvSpPr>
            <p:cNvPr id="8218" name="Text Box 27"/>
            <p:cNvSpPr txBox="1">
              <a:spLocks noChangeArrowheads="1"/>
            </p:cNvSpPr>
            <p:nvPr/>
          </p:nvSpPr>
          <p:spPr bwMode="auto">
            <a:xfrm>
              <a:off x="4759" y="7824"/>
              <a:ext cx="1600" cy="44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100" b="1">
                  <a:solidFill>
                    <a:srgbClr val="FF0000"/>
                  </a:solidFill>
                  <a:ea typeface="Batang" panose="02030600000101010101" pitchFamily="18" charset="-127"/>
                </a:rPr>
                <a:t>RELU   LOOP</a:t>
              </a:r>
              <a:endParaRPr lang="en-US"/>
            </a:p>
          </p:txBody>
        </p:sp>
        <p:sp>
          <p:nvSpPr>
            <p:cNvPr id="8219" name="Oval 28"/>
            <p:cNvSpPr>
              <a:spLocks noChangeArrowheads="1"/>
            </p:cNvSpPr>
            <p:nvPr/>
          </p:nvSpPr>
          <p:spPr bwMode="auto">
            <a:xfrm>
              <a:off x="5399" y="14897"/>
              <a:ext cx="3519" cy="1152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900" b="1">
                  <a:ea typeface="Batang" panose="02030600000101010101" pitchFamily="18" charset="-127"/>
                </a:rPr>
                <a:t>p, w, R, V converged?</a:t>
              </a:r>
            </a:p>
            <a:p>
              <a:pPr eaLnBrk="1" hangingPunct="1"/>
              <a:r>
                <a:rPr lang="en-US" altLang="ko-KR" sz="900" b="1">
                  <a:ea typeface="Batang" panose="02030600000101010101" pitchFamily="18" charset="-127"/>
                </a:rPr>
                <a:t>Excess demands converged?</a:t>
              </a:r>
            </a:p>
            <a:p>
              <a:pPr eaLnBrk="1" hangingPunct="1"/>
              <a:r>
                <a:rPr lang="en-US" altLang="ko-KR" sz="900" b="1">
                  <a:ea typeface="Batang" panose="02030600000101010101" pitchFamily="18" charset="-127"/>
                </a:rPr>
                <a:t>Economic profits converged?</a:t>
              </a:r>
            </a:p>
            <a:p>
              <a:pPr eaLnBrk="1" hangingPunct="1"/>
              <a:endParaRPr lang="en-US" altLang="ko-KR" sz="1200" b="1">
                <a:ea typeface="Batang" panose="02030600000101010101" pitchFamily="18" charset="-127"/>
              </a:endParaRPr>
            </a:p>
            <a:p>
              <a:pPr eaLnBrk="1" hangingPunct="1"/>
              <a:endParaRPr lang="en-US"/>
            </a:p>
          </p:txBody>
        </p:sp>
        <p:sp>
          <p:nvSpPr>
            <p:cNvPr id="8220" name="Line 29"/>
            <p:cNvSpPr>
              <a:spLocks noChangeShapeType="1"/>
            </p:cNvSpPr>
            <p:nvPr/>
          </p:nvSpPr>
          <p:spPr bwMode="auto">
            <a:xfrm>
              <a:off x="6998" y="14568"/>
              <a:ext cx="0" cy="32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Oval 30"/>
            <p:cNvSpPr>
              <a:spLocks noChangeArrowheads="1"/>
            </p:cNvSpPr>
            <p:nvPr/>
          </p:nvSpPr>
          <p:spPr bwMode="auto">
            <a:xfrm>
              <a:off x="5399" y="16213"/>
              <a:ext cx="3359" cy="822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8222" name="Text Box 31"/>
            <p:cNvSpPr txBox="1">
              <a:spLocks noChangeArrowheads="1"/>
            </p:cNvSpPr>
            <p:nvPr/>
          </p:nvSpPr>
          <p:spPr bwMode="auto">
            <a:xfrm>
              <a:off x="4467" y="16175"/>
              <a:ext cx="4319" cy="105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200" b="1">
                  <a:ea typeface="Batang" panose="02030600000101010101" pitchFamily="18" charset="-127"/>
                </a:rPr>
                <a:t>  </a:t>
              </a:r>
            </a:p>
            <a:p>
              <a:pPr eaLnBrk="1" hangingPunct="1"/>
              <a:r>
                <a:rPr lang="en-US" altLang="ko-KR" sz="1200" b="1">
                  <a:ea typeface="Batang" panose="02030600000101010101" pitchFamily="18" charset="-127"/>
                </a:rPr>
                <a:t>                                  </a:t>
              </a:r>
              <a:r>
                <a:rPr lang="en-US" altLang="ko-KR" sz="1100" b="1">
                  <a:ea typeface="Batang" panose="02030600000101010101" pitchFamily="18" charset="-127"/>
                </a:rPr>
                <a:t>RELU loops converged</a:t>
              </a:r>
              <a:endParaRPr lang="en-US"/>
            </a:p>
          </p:txBody>
        </p:sp>
        <p:sp>
          <p:nvSpPr>
            <p:cNvPr id="8223" name="Line 32"/>
            <p:cNvSpPr>
              <a:spLocks noChangeShapeType="1"/>
            </p:cNvSpPr>
            <p:nvPr/>
          </p:nvSpPr>
          <p:spPr bwMode="auto">
            <a:xfrm>
              <a:off x="9717" y="14733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33"/>
            <p:cNvSpPr>
              <a:spLocks noChangeShapeType="1"/>
            </p:cNvSpPr>
            <p:nvPr/>
          </p:nvSpPr>
          <p:spPr bwMode="auto">
            <a:xfrm flipH="1" flipV="1">
              <a:off x="3959" y="15391"/>
              <a:ext cx="144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34"/>
            <p:cNvSpPr>
              <a:spLocks noChangeShapeType="1"/>
            </p:cNvSpPr>
            <p:nvPr/>
          </p:nvSpPr>
          <p:spPr bwMode="auto">
            <a:xfrm>
              <a:off x="8918" y="15391"/>
              <a:ext cx="47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35"/>
            <p:cNvSpPr>
              <a:spLocks noChangeShapeType="1"/>
            </p:cNvSpPr>
            <p:nvPr/>
          </p:nvSpPr>
          <p:spPr bwMode="auto">
            <a:xfrm>
              <a:off x="9397" y="15391"/>
              <a:ext cx="1" cy="115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36"/>
            <p:cNvSpPr>
              <a:spLocks noChangeShapeType="1"/>
            </p:cNvSpPr>
            <p:nvPr/>
          </p:nvSpPr>
          <p:spPr bwMode="auto">
            <a:xfrm flipH="1">
              <a:off x="8758" y="16542"/>
              <a:ext cx="639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Text Box 37"/>
            <p:cNvSpPr txBox="1">
              <a:spLocks noChangeArrowheads="1"/>
            </p:cNvSpPr>
            <p:nvPr/>
          </p:nvSpPr>
          <p:spPr bwMode="auto">
            <a:xfrm>
              <a:off x="4759" y="14732"/>
              <a:ext cx="640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200" b="1">
                  <a:ea typeface="Batang" panose="02030600000101010101" pitchFamily="18" charset="-127"/>
                </a:rPr>
                <a:t>NO</a:t>
              </a:r>
              <a:endParaRPr lang="en-US"/>
            </a:p>
          </p:txBody>
        </p:sp>
        <p:sp>
          <p:nvSpPr>
            <p:cNvPr id="8229" name="Text Box 38"/>
            <p:cNvSpPr txBox="1">
              <a:spLocks noChangeArrowheads="1"/>
            </p:cNvSpPr>
            <p:nvPr/>
          </p:nvSpPr>
          <p:spPr bwMode="auto">
            <a:xfrm>
              <a:off x="8918" y="14732"/>
              <a:ext cx="799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200" b="1">
                  <a:ea typeface="Batang" panose="02030600000101010101" pitchFamily="18" charset="-127"/>
                </a:rPr>
                <a:t>YES</a:t>
              </a:r>
              <a:endParaRPr lang="en-US"/>
            </a:p>
          </p:txBody>
        </p:sp>
        <p:sp>
          <p:nvSpPr>
            <p:cNvPr id="8230" name="Oval 39"/>
            <p:cNvSpPr>
              <a:spLocks noChangeArrowheads="1"/>
            </p:cNvSpPr>
            <p:nvPr/>
          </p:nvSpPr>
          <p:spPr bwMode="auto">
            <a:xfrm>
              <a:off x="3000" y="10456"/>
              <a:ext cx="1919" cy="197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8231" name="Text Box 40"/>
            <p:cNvSpPr txBox="1">
              <a:spLocks noChangeArrowheads="1"/>
            </p:cNvSpPr>
            <p:nvPr/>
          </p:nvSpPr>
          <p:spPr bwMode="auto">
            <a:xfrm>
              <a:off x="3320" y="10949"/>
              <a:ext cx="1279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 sz="1100" b="1">
                  <a:ea typeface="Batang" panose="02030600000101010101" pitchFamily="18" charset="-127"/>
                </a:rPr>
                <a:t>Update</a:t>
              </a:r>
            </a:p>
            <a:p>
              <a:pPr eaLnBrk="1" hangingPunct="1"/>
              <a:r>
                <a:rPr lang="en-US" altLang="ko-KR" sz="1100" b="1">
                  <a:ea typeface="Batang" panose="02030600000101010101" pitchFamily="18" charset="-127"/>
                </a:rPr>
                <a:t>p, w, R, V</a:t>
              </a:r>
            </a:p>
            <a:p>
              <a:pPr algn="ctr" eaLnBrk="1" hangingPunct="1"/>
              <a:r>
                <a:rPr lang="en-US" altLang="ko-KR" sz="1100" b="1">
                  <a:ea typeface="Batang" panose="02030600000101010101" pitchFamily="18" charset="-127"/>
                </a:rPr>
                <a:t>for next loop</a:t>
              </a:r>
              <a:endParaRPr lang="en-US"/>
            </a:p>
          </p:txBody>
        </p:sp>
        <p:sp>
          <p:nvSpPr>
            <p:cNvPr id="8232" name="Line 41"/>
            <p:cNvSpPr>
              <a:spLocks noChangeShapeType="1"/>
            </p:cNvSpPr>
            <p:nvPr/>
          </p:nvSpPr>
          <p:spPr bwMode="auto">
            <a:xfrm flipV="1">
              <a:off x="3959" y="12430"/>
              <a:ext cx="1" cy="29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42"/>
            <p:cNvSpPr>
              <a:spLocks noChangeShapeType="1"/>
            </p:cNvSpPr>
            <p:nvPr/>
          </p:nvSpPr>
          <p:spPr bwMode="auto">
            <a:xfrm>
              <a:off x="3959" y="7824"/>
              <a:ext cx="1" cy="263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8362783" y="350106"/>
            <a:ext cx="33005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Structure of the</a:t>
            </a:r>
          </a:p>
          <a:p>
            <a:r>
              <a:rPr lang="en-US" sz="3200" b="1" i="1" dirty="0" err="1" smtClean="0"/>
              <a:t>RELU</a:t>
            </a:r>
            <a:r>
              <a:rPr lang="en-US" sz="3200" b="1" i="1" dirty="0" smtClean="0"/>
              <a:t>-TRAN model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87782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 noChangeAspect="1"/>
          </p:cNvGrpSpPr>
          <p:nvPr/>
        </p:nvGrpSpPr>
        <p:grpSpPr bwMode="auto">
          <a:xfrm>
            <a:off x="2514600" y="457200"/>
            <a:ext cx="8153400" cy="6203950"/>
            <a:chOff x="1440" y="820"/>
            <a:chExt cx="10040" cy="11780"/>
          </a:xfrm>
        </p:grpSpPr>
        <p:sp>
          <p:nvSpPr>
            <p:cNvPr id="40963" name="AutoShape 3"/>
            <p:cNvSpPr>
              <a:spLocks noChangeAspect="1" noChangeArrowheads="1"/>
            </p:cNvSpPr>
            <p:nvPr/>
          </p:nvSpPr>
          <p:spPr bwMode="auto">
            <a:xfrm>
              <a:off x="2660" y="820"/>
              <a:ext cx="8820" cy="1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2700" y="1080"/>
              <a:ext cx="4680" cy="1022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ko-KR" sz="1200">
                <a:latin typeface="Times New Roman" panose="02020603050405020304" pitchFamily="18" charset="0"/>
                <a:ea typeface="Batang" panose="02030600000101010101" pitchFamily="18" charset="-127"/>
              </a:endParaRPr>
            </a:p>
            <a:p>
              <a:pPr algn="ctr" eaLnBrk="1" hangingPunct="1"/>
              <a:r>
                <a:rPr lang="en-US" altLang="ko-KR">
                  <a:ea typeface="Batang" panose="02030600000101010101" pitchFamily="18" charset="-127"/>
                </a:rPr>
                <a:t>RELU TRIPS</a:t>
              </a:r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2700" y="3060"/>
              <a:ext cx="4680" cy="1439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2760" y="5399"/>
              <a:ext cx="4620" cy="144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333399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2760" y="9212"/>
              <a:ext cx="4620" cy="140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ko-KR" sz="1400">
                <a:solidFill>
                  <a:srgbClr val="000000"/>
                </a:solidFill>
                <a:ea typeface="Batang" panose="02030600000101010101" pitchFamily="18" charset="-127"/>
              </a:endParaRPr>
            </a:p>
            <a:p>
              <a:pPr algn="ctr" eaLnBrk="1" hangingPunct="1"/>
              <a:r>
                <a:rPr lang="en-US" altLang="ko-KR" sz="1400">
                  <a:solidFill>
                    <a:srgbClr val="000000"/>
                  </a:solidFill>
                  <a:ea typeface="Batang" panose="02030600000101010101" pitchFamily="18" charset="-127"/>
                </a:rPr>
                <a:t>ZONE-TO-ZONE</a:t>
              </a:r>
            </a:p>
            <a:p>
              <a:pPr algn="ctr" eaLnBrk="1" hangingPunct="1"/>
              <a:r>
                <a:rPr lang="en-US" altLang="ko-KR" sz="1400">
                  <a:solidFill>
                    <a:srgbClr val="000000"/>
                  </a:solidFill>
                  <a:ea typeface="Batang" panose="02030600000101010101" pitchFamily="18" charset="-127"/>
                </a:rPr>
                <a:t>EXPECTED TIMES &amp; COSTS</a:t>
              </a:r>
            </a:p>
            <a:p>
              <a:pPr algn="ctr" eaLnBrk="1" hangingPunct="1"/>
              <a:r>
                <a:rPr lang="en-US" altLang="ko-KR" sz="1400" b="1">
                  <a:solidFill>
                    <a:srgbClr val="000000"/>
                  </a:solidFill>
                  <a:ea typeface="Batang" panose="02030600000101010101" pitchFamily="18" charset="-127"/>
                </a:rPr>
                <a:t>G and g</a:t>
              </a:r>
            </a:p>
            <a:p>
              <a:pPr algn="ctr" eaLnBrk="1" hangingPunct="1"/>
              <a:endParaRPr lang="en-US"/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auto">
            <a:xfrm>
              <a:off x="5040" y="2160"/>
              <a:ext cx="1" cy="96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5040" y="4559"/>
              <a:ext cx="1" cy="84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5040" y="6840"/>
              <a:ext cx="1" cy="54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Text Box 11"/>
            <p:cNvSpPr txBox="1">
              <a:spLocks noChangeArrowheads="1"/>
            </p:cNvSpPr>
            <p:nvPr/>
          </p:nvSpPr>
          <p:spPr bwMode="auto">
            <a:xfrm>
              <a:off x="3000" y="5523"/>
              <a:ext cx="4453" cy="1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>
                  <a:solidFill>
                    <a:srgbClr val="000000"/>
                  </a:solidFill>
                  <a:ea typeface="Batang" panose="02030600000101010101" pitchFamily="18" charset="-127"/>
                </a:rPr>
                <a:t>ROUTE CHOICE &amp; NETWORK</a:t>
              </a:r>
            </a:p>
            <a:p>
              <a:pPr eaLnBrk="1" hangingPunct="1"/>
              <a:r>
                <a:rPr lang="en-US" altLang="ko-KR">
                  <a:solidFill>
                    <a:srgbClr val="000000"/>
                  </a:solidFill>
                  <a:ea typeface="Batang" panose="02030600000101010101" pitchFamily="18" charset="-127"/>
                </a:rPr>
                <a:t>    EQUILIBRIUM </a:t>
              </a:r>
              <a:r>
                <a:rPr lang="en-US" altLang="ko-KR" b="1">
                  <a:solidFill>
                    <a:srgbClr val="000000"/>
                  </a:solidFill>
                  <a:ea typeface="Batang" panose="02030600000101010101" pitchFamily="18" charset="-127"/>
                </a:rPr>
                <a:t>FLOW</a:t>
              </a:r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380" y="3780"/>
              <a:ext cx="720" cy="1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8100" y="3780"/>
              <a:ext cx="1" cy="612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2160" y="2700"/>
              <a:ext cx="6480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2160" y="2700"/>
              <a:ext cx="1" cy="900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>
              <a:off x="8640" y="2700"/>
              <a:ext cx="1" cy="900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7" name="Text Box 17"/>
            <p:cNvSpPr txBox="1">
              <a:spLocks noChangeArrowheads="1"/>
            </p:cNvSpPr>
            <p:nvPr/>
          </p:nvSpPr>
          <p:spPr bwMode="auto">
            <a:xfrm>
              <a:off x="1440" y="10980"/>
              <a:ext cx="7560" cy="1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ko-KR" b="1">
                <a:solidFill>
                  <a:srgbClr val="000000"/>
                </a:solidFill>
                <a:ea typeface="Batang" panose="02030600000101010101" pitchFamily="18" charset="-127"/>
              </a:endParaRPr>
            </a:p>
            <a:p>
              <a:pPr algn="ctr" eaLnBrk="1" hangingPunct="1"/>
              <a:endParaRPr lang="en-US" altLang="ko-KR" b="1">
                <a:solidFill>
                  <a:srgbClr val="000000"/>
                </a:solidFill>
                <a:ea typeface="Batang" panose="02030600000101010101" pitchFamily="18" charset="-127"/>
              </a:endParaRPr>
            </a:p>
            <a:p>
              <a:pPr algn="ctr" eaLnBrk="1" hangingPunct="1"/>
              <a:r>
                <a:rPr lang="en-US" altLang="ko-KR" sz="2400" b="1">
                  <a:solidFill>
                    <a:srgbClr val="000000"/>
                  </a:solidFill>
                  <a:ea typeface="Batang" panose="02030600000101010101" pitchFamily="18" charset="-127"/>
                </a:rPr>
                <a:t>The TRAN Algorithm</a:t>
              </a:r>
              <a:endParaRPr lang="en-US" sz="2400" b="1"/>
            </a:p>
          </p:txBody>
        </p:sp>
        <p:sp>
          <p:nvSpPr>
            <p:cNvPr id="40978" name="Text Box 18"/>
            <p:cNvSpPr txBox="1">
              <a:spLocks noChangeArrowheads="1"/>
            </p:cNvSpPr>
            <p:nvPr/>
          </p:nvSpPr>
          <p:spPr bwMode="auto">
            <a:xfrm>
              <a:off x="2736" y="6415"/>
              <a:ext cx="4643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 sz="1200" b="1">
                  <a:solidFill>
                    <a:srgbClr val="0000FF"/>
                  </a:solidFill>
                  <a:ea typeface="Batang" panose="02030600000101010101" pitchFamily="18" charset="-127"/>
                </a:rPr>
                <a:t>ITERATIONS CONVERGED </a:t>
              </a:r>
              <a:endParaRPr lang="en-US"/>
            </a:p>
          </p:txBody>
        </p:sp>
        <p:sp>
          <p:nvSpPr>
            <p:cNvPr id="40979" name="Text Box 19"/>
            <p:cNvSpPr txBox="1">
              <a:spLocks noChangeArrowheads="1"/>
            </p:cNvSpPr>
            <p:nvPr/>
          </p:nvSpPr>
          <p:spPr bwMode="auto">
            <a:xfrm>
              <a:off x="2880" y="3420"/>
              <a:ext cx="43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>
                  <a:ea typeface="Batang" panose="02030600000101010101" pitchFamily="18" charset="-127"/>
                </a:rPr>
                <a:t>AUTO MODE CHOICE  </a:t>
              </a:r>
            </a:p>
            <a:p>
              <a:pPr algn="ctr" eaLnBrk="1" hangingPunct="1"/>
              <a:r>
                <a:rPr lang="en-US" altLang="ko-KR">
                  <a:ea typeface="Batang" panose="02030600000101010101" pitchFamily="18" charset="-127"/>
                </a:rPr>
                <a:t>PROBABILITIES</a:t>
              </a:r>
              <a:endParaRPr lang="en-US"/>
            </a:p>
          </p:txBody>
        </p:sp>
        <p:sp>
          <p:nvSpPr>
            <p:cNvPr id="40980" name="Rectangle 20"/>
            <p:cNvSpPr>
              <a:spLocks noChangeArrowheads="1"/>
            </p:cNvSpPr>
            <p:nvPr/>
          </p:nvSpPr>
          <p:spPr bwMode="auto">
            <a:xfrm>
              <a:off x="2700" y="7380"/>
              <a:ext cx="4680" cy="126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ko-KR">
                  <a:ea typeface="Batang" panose="02030600000101010101" pitchFamily="18" charset="-127"/>
                </a:rPr>
                <a:t>CONGESTED HIGHWAY LINK</a:t>
              </a:r>
            </a:p>
            <a:p>
              <a:pPr algn="ctr" eaLnBrk="1" hangingPunct="1"/>
              <a:r>
                <a:rPr lang="en-US" altLang="ko-KR">
                  <a:ea typeface="Batang" panose="02030600000101010101" pitchFamily="18" charset="-127"/>
                </a:rPr>
                <a:t>TRAVEL TIMES</a:t>
              </a:r>
              <a:endParaRPr lang="en-US"/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auto">
            <a:xfrm flipH="1">
              <a:off x="4984" y="8633"/>
              <a:ext cx="56" cy="434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auto">
            <a:xfrm flipH="1">
              <a:off x="7380" y="9900"/>
              <a:ext cx="720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auto">
            <a:xfrm>
              <a:off x="2160" y="11699"/>
              <a:ext cx="6480" cy="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84" name="Text Box 24"/>
            <p:cNvSpPr txBox="1">
              <a:spLocks noChangeArrowheads="1"/>
            </p:cNvSpPr>
            <p:nvPr/>
          </p:nvSpPr>
          <p:spPr bwMode="auto">
            <a:xfrm>
              <a:off x="2520" y="10800"/>
              <a:ext cx="28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ko-KR">
                  <a:solidFill>
                    <a:srgbClr val="FF0000"/>
                  </a:solidFill>
                  <a:latin typeface="Arial Black" panose="020B0A04020102020204" pitchFamily="34" charset="0"/>
                  <a:ea typeface="Batang" panose="02030600000101010101" pitchFamily="18" charset="-127"/>
                </a:rPr>
                <a:t>TRAN</a:t>
              </a:r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8828840" y="223957"/>
            <a:ext cx="33005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Structure of the</a:t>
            </a:r>
          </a:p>
          <a:p>
            <a:r>
              <a:rPr lang="en-US" sz="3200" b="1" i="1" dirty="0" err="1" smtClean="0"/>
              <a:t>RELU</a:t>
            </a:r>
            <a:r>
              <a:rPr lang="en-US" sz="3200" b="1" i="1" dirty="0" smtClean="0"/>
              <a:t>-TRAN model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514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77200" cy="63976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b="1" dirty="0" smtClean="0"/>
              <a:t>Consumer choice in </a:t>
            </a:r>
            <a:r>
              <a:rPr lang="en-US" b="1" dirty="0" err="1" smtClean="0"/>
              <a:t>RELU</a:t>
            </a:r>
            <a:r>
              <a:rPr lang="en-US" b="1" dirty="0" smtClean="0"/>
              <a:t>-TRAN</a:t>
            </a:r>
          </a:p>
        </p:txBody>
      </p:sp>
      <p:pic>
        <p:nvPicPr>
          <p:cNvPr id="20483" name="Picture 1" descr="C:\Users\Alex\Desktop\ANAS  PROF 03142008\WORLD BANK\TABLES &amp; FIGURES FOR BEIJING PAPER\Figure 1 (Beijing paper)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1"/>
            <a:ext cx="8534400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1905000" y="914401"/>
            <a:ext cx="80772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Structure of the Model</a:t>
            </a:r>
          </a:p>
        </p:txBody>
      </p:sp>
    </p:spTree>
    <p:extLst>
      <p:ext uri="{BB962C8B-B14F-4D97-AF65-F5344CB8AC3E}">
        <p14:creationId xmlns:p14="http://schemas.microsoft.com/office/powerpoint/2010/main" val="5900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Dimensions of the L.A. </a:t>
            </a:r>
            <a:r>
              <a:rPr lang="en-US" b="1" dirty="0" err="1" smtClean="0"/>
              <a:t>RELU</a:t>
            </a:r>
            <a:r>
              <a:rPr lang="en-US" b="1" dirty="0" smtClean="0"/>
              <a:t>-TRAN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 L.A. model covers six counties (LA, Orange, Ventura, Riverside, San Bernardino and Imperial). These are divide into 97 zones</a:t>
            </a:r>
          </a:p>
          <a:p>
            <a:endParaRPr lang="en-US" dirty="0"/>
          </a:p>
          <a:p>
            <a:r>
              <a:rPr lang="en-US" dirty="0" smtClean="0"/>
              <a:t> Income quartiles are treated</a:t>
            </a:r>
          </a:p>
          <a:p>
            <a:endParaRPr lang="en-US" dirty="0"/>
          </a:p>
          <a:p>
            <a:r>
              <a:rPr lang="en-US" dirty="0" smtClean="0"/>
              <a:t>There are 2 housing types (SF, MF) and commercial, industrial and public buildings and vacant land</a:t>
            </a:r>
          </a:p>
          <a:p>
            <a:endParaRPr lang="en-US" dirty="0"/>
          </a:p>
          <a:p>
            <a:r>
              <a:rPr lang="en-US" dirty="0" smtClean="0"/>
              <a:t>Nine industries are included and their interactions are modeled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5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1944</Words>
  <Application>Microsoft Office PowerPoint</Application>
  <PresentationFormat>Widescreen</PresentationFormat>
  <Paragraphs>542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Batang</vt:lpstr>
      <vt:lpstr>SimSun</vt:lpstr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Equation</vt:lpstr>
      <vt:lpstr>   The Effects of Land Value Taxation  in a Computable General Equilibrium Model </vt:lpstr>
      <vt:lpstr>Purpose of project (Year One)</vt:lpstr>
      <vt:lpstr>Why CGE models for land taxation?</vt:lpstr>
      <vt:lpstr>The RELU-TRAN Model</vt:lpstr>
      <vt:lpstr>PowerPoint Presentation</vt:lpstr>
      <vt:lpstr>PowerPoint Presentation</vt:lpstr>
      <vt:lpstr>PowerPoint Presentation</vt:lpstr>
      <vt:lpstr>Consumer choice in RELU-TRAN</vt:lpstr>
      <vt:lpstr>Dimensions of the L.A. RELU-TRAN model</vt:lpstr>
      <vt:lpstr>PowerPoint Presentation</vt:lpstr>
      <vt:lpstr>Dimensions of the Paris RELU-TRAN model</vt:lpstr>
      <vt:lpstr>PowerPoint Presentation</vt:lpstr>
      <vt:lpstr>PowerPoint Presentation</vt:lpstr>
      <vt:lpstr>Definitions</vt:lpstr>
      <vt:lpstr>How to impute the land value?</vt:lpstr>
      <vt:lpstr> Conventional Property Tax</vt:lpstr>
      <vt:lpstr>Other taxes in RELU-TRAN</vt:lpstr>
      <vt:lpstr>Welfare measurement</vt:lpstr>
      <vt:lpstr>PowerPoint Presentation</vt:lpstr>
      <vt:lpstr>PowerPoint Presentation</vt:lpstr>
      <vt:lpstr>PowerPoint Presentation</vt:lpstr>
      <vt:lpstr>  Welfare effects of increasing the ULT</vt:lpstr>
      <vt:lpstr>Other effects of the ULT</vt:lpstr>
      <vt:lpstr> Other effects of the ULT – continued 1</vt:lpstr>
      <vt:lpstr> Other effects of the ULT – continued 2</vt:lpstr>
      <vt:lpstr>Substitution of land tax for the income tax</vt:lpstr>
      <vt:lpstr>Other effects of the substitution of the ULT for the income tax</vt:lpstr>
      <vt:lpstr>Other effects of the substitution of the ULT for the income tax -- continued</vt:lpstr>
      <vt:lpstr>Substitution of land tax for the sales tax</vt:lpstr>
      <vt:lpstr>Other effects of the substitution of the ULT for the sales tax </vt:lpstr>
      <vt:lpstr>Conclusions</vt:lpstr>
      <vt:lpstr>Conclusions -- continued</vt:lpstr>
    </vt:vector>
  </TitlesOfParts>
  <Company>University at Buffalo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110</cp:revision>
  <dcterms:created xsi:type="dcterms:W3CDTF">2014-03-29T17:17:19Z</dcterms:created>
  <dcterms:modified xsi:type="dcterms:W3CDTF">2014-10-18T14:41:36Z</dcterms:modified>
</cp:coreProperties>
</file>